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3" r:id="rId1"/>
  </p:sldMasterIdLst>
  <p:sldIdLst>
    <p:sldId id="257" r:id="rId2"/>
    <p:sldId id="306" r:id="rId3"/>
    <p:sldId id="318" r:id="rId4"/>
    <p:sldId id="327" r:id="rId5"/>
    <p:sldId id="329" r:id="rId6"/>
    <p:sldId id="321" r:id="rId7"/>
    <p:sldId id="330" r:id="rId8"/>
    <p:sldId id="319" r:id="rId9"/>
    <p:sldId id="324" r:id="rId10"/>
    <p:sldId id="320" r:id="rId11"/>
    <p:sldId id="332" r:id="rId12"/>
    <p:sldId id="308" r:id="rId13"/>
    <p:sldId id="325" r:id="rId14"/>
    <p:sldId id="310" r:id="rId15"/>
    <p:sldId id="326" r:id="rId16"/>
    <p:sldId id="322" r:id="rId17"/>
    <p:sldId id="323" r:id="rId18"/>
    <p:sldId id="311" r:id="rId19"/>
    <p:sldId id="314" r:id="rId20"/>
    <p:sldId id="317" r:id="rId21"/>
    <p:sldId id="33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58" autoAdjust="0"/>
    <p:restoredTop sz="94660"/>
  </p:normalViewPr>
  <p:slideViewPr>
    <p:cSldViewPr snapToGrid="0">
      <p:cViewPr varScale="1">
        <p:scale>
          <a:sx n="85" d="100"/>
          <a:sy n="85" d="100"/>
        </p:scale>
        <p:origin x="451" y="72"/>
      </p:cViewPr>
      <p:guideLst/>
    </p:cSldViewPr>
  </p:slideViewPr>
  <p:notesTextViewPr>
    <p:cViewPr>
      <p:scale>
        <a:sx n="1" d="1"/>
        <a:sy n="1" d="1"/>
      </p:scale>
      <p:origin x="0" y="0"/>
    </p:cViewPr>
  </p:notesTextViewPr>
  <p:sorterViewPr>
    <p:cViewPr>
      <p:scale>
        <a:sx n="178" d="100"/>
        <a:sy n="178" d="100"/>
      </p:scale>
      <p:origin x="0" y="-44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390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314168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nl-NL" smtClean="0"/>
              <a:t>Klik om de stijl te bewerken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312778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209044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nl-NL" smtClean="0"/>
              <a:t>Klik om de stijl te bewerken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F97267A6-8C1A-4220-847A-24912F63A6C8}"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4599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nl-NL" smtClean="0"/>
              <a:t>Klik om de stijl te bewerken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F97267A6-8C1A-4220-847A-24912F63A6C8}" type="datetimeFigureOut">
              <a:rPr lang="en-GB" smtClean="0"/>
              <a:t>18/03/2020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472880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nl-NL" smtClean="0"/>
              <a:t>Klik om de stijl te bewerken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1097280" y="2582334"/>
            <a:ext cx="4937760" cy="3378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6217920" y="2582334"/>
            <a:ext cx="4937760" cy="3378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F97267A6-8C1A-4220-847A-24912F63A6C8}" type="datetimeFigureOut">
              <a:rPr lang="en-GB" smtClean="0"/>
              <a:t>18/03/2020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1558780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F97267A6-8C1A-4220-847A-24912F63A6C8}" type="datetimeFigureOut">
              <a:rPr lang="en-GB" smtClean="0"/>
              <a:t>18/03/2020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165806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97267A6-8C1A-4220-847A-24912F63A6C8}" type="datetimeFigureOut">
              <a:rPr lang="en-GB" smtClean="0"/>
              <a:t>18/03/2020</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16579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nl-NL" smtClean="0"/>
              <a:t>Klik om de stijl te bewerken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97267A6-8C1A-4220-847A-24912F63A6C8}" type="datetimeFigureOut">
              <a:rPr lang="en-GB" smtClean="0"/>
              <a:t>18/03/2020</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303E21C-1BC2-4EB7-8B4A-D29C698A7570}" type="slidenum">
              <a:rPr lang="en-GB" smtClean="0"/>
              <a:t>‹#›</a:t>
            </a:fld>
            <a:endParaRPr lang="en-GB"/>
          </a:p>
        </p:txBody>
      </p:sp>
    </p:spTree>
    <p:extLst>
      <p:ext uri="{BB962C8B-B14F-4D97-AF65-F5344CB8AC3E}">
        <p14:creationId xmlns:p14="http://schemas.microsoft.com/office/powerpoint/2010/main" val="3490222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15" y="0"/>
            <a:ext cx="12191985" cy="4915076"/>
          </a:xfrm>
          <a:blipFill>
            <a:blip r:embed="rId2" cstate="email">
              <a:extLst>
                <a:ext uri="{28A0092B-C50C-407E-A947-70E740481C1C}">
                  <a14:useLocalDpi xmlns:a14="http://schemas.microsoft.com/office/drawing/2010/main"/>
                </a:ext>
              </a:extLst>
            </a:blip>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F97267A6-8C1A-4220-847A-24912F63A6C8}" type="datetimeFigureOut">
              <a:rPr lang="en-GB" smtClean="0"/>
              <a:t>18/03/2020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850429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nl-NL" smtClean="0"/>
              <a:t>Klik om de stijl te bewerken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97267A6-8C1A-4220-847A-24912F63A6C8}" type="datetimeFigureOut">
              <a:rPr lang="en-GB" smtClean="0"/>
              <a:t>18/03/2020</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303E21C-1BC2-4EB7-8B4A-D29C698A7570}"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9675040"/>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s://www.thet.org/"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gif"/><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76250" y="366837"/>
            <a:ext cx="10058400" cy="774700"/>
          </a:xfrm>
        </p:spPr>
        <p:txBody>
          <a:bodyPr>
            <a:normAutofit/>
          </a:bodyPr>
          <a:lstStyle/>
          <a:p>
            <a:pPr lvl="0"/>
            <a:r>
              <a:rPr lang="en-GB" sz="44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Haemodialysis machine </a:t>
            </a:r>
            <a:endParaRPr lang="en-GB" sz="44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4" name="Rechthoek 3"/>
          <p:cNvSpPr/>
          <p:nvPr/>
        </p:nvSpPr>
        <p:spPr>
          <a:xfrm>
            <a:off x="5775719" y="5828057"/>
            <a:ext cx="5672031" cy="388696"/>
          </a:xfrm>
          <a:prstGeom prst="rect">
            <a:avLst/>
          </a:prstGeom>
        </p:spPr>
        <p:txBody>
          <a:bodyPr wrap="square">
            <a:spAutoFit/>
          </a:bodyPr>
          <a:lstStyle/>
          <a:p>
            <a:pPr>
              <a:lnSpc>
                <a:spcPct val="107000"/>
              </a:lnSpc>
              <a:spcBef>
                <a:spcPts val="1200"/>
              </a:spcBef>
              <a:spcAft>
                <a:spcPts val="0"/>
              </a:spcAft>
            </a:pPr>
            <a:r>
              <a:rPr lang="en-GB"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Module </a:t>
            </a:r>
            <a:r>
              <a:rPr lang="en-GB"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279 </a:t>
            </a:r>
            <a:r>
              <a:rPr lang="en-GB"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19 </a:t>
            </a:r>
            <a:r>
              <a:rPr lang="en-GB"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a:t>
            </a:r>
            <a:r>
              <a:rPr lang="en-GB"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  Medical </a:t>
            </a:r>
            <a:r>
              <a:rPr lang="en-GB"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Instrumentation </a:t>
            </a:r>
            <a:r>
              <a:rPr lang="en-GB"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II</a:t>
            </a:r>
            <a:endParaRPr lang="en-GB" b="1" kern="0"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5" name="Rechthoek 4"/>
          <p:cNvSpPr/>
          <p:nvPr/>
        </p:nvSpPr>
        <p:spPr>
          <a:xfrm>
            <a:off x="5775719" y="5472254"/>
            <a:ext cx="6297748" cy="388696"/>
          </a:xfrm>
          <a:prstGeom prst="rect">
            <a:avLst/>
          </a:prstGeom>
        </p:spPr>
        <p:txBody>
          <a:bodyPr wrap="square">
            <a:spAutoFit/>
          </a:bodyPr>
          <a:lstStyle/>
          <a:p>
            <a:pPr>
              <a:lnSpc>
                <a:spcPct val="107000"/>
              </a:lnSpc>
              <a:spcBef>
                <a:spcPts val="200"/>
              </a:spcBef>
              <a:spcAft>
                <a:spcPts val="0"/>
              </a:spcAft>
            </a:pPr>
            <a:r>
              <a:rPr lang="en-GB"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Unit C18.5 Maintaining Haemodialysis Equipment </a:t>
            </a:r>
          </a:p>
        </p:txBody>
      </p:sp>
      <p:sp>
        <p:nvSpPr>
          <p:cNvPr id="9" name="Titel 1"/>
          <p:cNvSpPr txBox="1">
            <a:spLocks/>
          </p:cNvSpPr>
          <p:nvPr/>
        </p:nvSpPr>
        <p:spPr>
          <a:xfrm>
            <a:off x="5766194" y="5032662"/>
            <a:ext cx="6307274" cy="424148"/>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sz="18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18.5.2 </a:t>
            </a:r>
            <a:r>
              <a:rPr lang="en-GB" sz="18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 Maintain </a:t>
            </a:r>
            <a:r>
              <a:rPr lang="en-GB" sz="18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a haemodialysis </a:t>
            </a:r>
            <a:r>
              <a:rPr lang="en-GB" sz="18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machine </a:t>
            </a:r>
            <a:endParaRPr lang="en-GB" sz="18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76250" y="1257300"/>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kstvak 9"/>
          <p:cNvSpPr txBox="1"/>
          <p:nvPr/>
        </p:nvSpPr>
        <p:spPr>
          <a:xfrm>
            <a:off x="0" y="6513265"/>
            <a:ext cx="12192000"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3" name="Tekstvak 2"/>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6" name="Rechthoek 5"/>
          <p:cNvSpPr/>
          <p:nvPr/>
        </p:nvSpPr>
        <p:spPr>
          <a:xfrm>
            <a:off x="1004797" y="1300200"/>
            <a:ext cx="3745003" cy="5078313"/>
          </a:xfrm>
          <a:prstGeom prst="rect">
            <a:avLst/>
          </a:prstGeom>
        </p:spPr>
        <p:txBody>
          <a:bodyPr wrap="square">
            <a:spAutoFit/>
          </a:bodyPr>
          <a:lstStyle/>
          <a:p>
            <a:pPr marL="285750" indent="-285750" algn="just">
              <a:buFont typeface="Courier New" panose="02070309020205020404" pitchFamily="49" charset="0"/>
              <a:buChar char="o"/>
            </a:pPr>
            <a:r>
              <a:rPr lang="en-GB" dirty="0">
                <a:solidFill>
                  <a:srgbClr val="000000"/>
                </a:solidFill>
                <a:latin typeface="+mj-lt"/>
                <a:ea typeface="Times New Roman" panose="02020603050405020304" pitchFamily="18" charset="0"/>
                <a:cs typeface="Arial" panose="020B0604020202020204" pitchFamily="34" charset="0"/>
              </a:rPr>
              <a:t>principles of operation</a:t>
            </a:r>
            <a:endParaRPr lang="en-GB" dirty="0">
              <a:solidFill>
                <a:srgbClr val="000000"/>
              </a:solidFill>
              <a:latin typeface="+mj-lt"/>
              <a:ea typeface="Times New Roman" panose="02020603050405020304" pitchFamily="18" charset="0"/>
              <a:cs typeface="Times New Roman" panose="02020603050405020304" pitchFamily="18" charset="0"/>
            </a:endParaRPr>
          </a:p>
          <a:p>
            <a:pPr marL="685800" lvl="1" indent="-228600" algn="just">
              <a:buFont typeface="Wingdings" panose="05000000000000000000" pitchFamily="2" charset="2"/>
              <a:buChar char=""/>
            </a:pPr>
            <a:r>
              <a:rPr lang="en-GB" dirty="0">
                <a:solidFill>
                  <a:srgbClr val="000000"/>
                </a:solidFill>
                <a:latin typeface="+mj-lt"/>
                <a:ea typeface="Times New Roman" panose="02020603050405020304" pitchFamily="18" charset="0"/>
                <a:cs typeface="Arial" panose="020B0604020202020204" pitchFamily="34" charset="0"/>
              </a:rPr>
              <a:t>function</a:t>
            </a:r>
            <a:endParaRPr lang="en-GB" dirty="0">
              <a:solidFill>
                <a:srgbClr val="000000"/>
              </a:solidFill>
              <a:latin typeface="+mj-lt"/>
              <a:ea typeface="Times New Roman" panose="02020603050405020304" pitchFamily="18" charset="0"/>
            </a:endParaRPr>
          </a:p>
          <a:p>
            <a:pPr marL="685800" lvl="1" indent="-228600" algn="just">
              <a:buFont typeface="Wingdings" panose="05000000000000000000" pitchFamily="2" charset="2"/>
              <a:buChar char=""/>
            </a:pPr>
            <a:r>
              <a:rPr lang="en-GB" dirty="0">
                <a:solidFill>
                  <a:srgbClr val="000000"/>
                </a:solidFill>
                <a:latin typeface="+mj-lt"/>
                <a:ea typeface="Times New Roman" panose="02020603050405020304" pitchFamily="18" charset="0"/>
                <a:cs typeface="Arial" panose="020B0604020202020204" pitchFamily="34" charset="0"/>
              </a:rPr>
              <a:t>use</a:t>
            </a:r>
            <a:endParaRPr lang="en-GB" dirty="0">
              <a:solidFill>
                <a:srgbClr val="000000"/>
              </a:solidFill>
              <a:latin typeface="+mj-lt"/>
              <a:ea typeface="Times New Roman" panose="02020603050405020304" pitchFamily="18" charset="0"/>
            </a:endParaRPr>
          </a:p>
          <a:p>
            <a:pPr marL="685800" lvl="1" indent="-228600" algn="just">
              <a:buFont typeface="Wingdings" panose="05000000000000000000" pitchFamily="2" charset="2"/>
              <a:buChar char=""/>
            </a:pPr>
            <a:r>
              <a:rPr lang="en-GB" dirty="0">
                <a:solidFill>
                  <a:srgbClr val="000000"/>
                </a:solidFill>
                <a:latin typeface="+mj-lt"/>
                <a:ea typeface="Times New Roman" panose="02020603050405020304" pitchFamily="18" charset="0"/>
                <a:cs typeface="Arial" panose="020B0604020202020204" pitchFamily="34" charset="0"/>
              </a:rPr>
              <a:t>scientific principles</a:t>
            </a:r>
            <a:endParaRPr lang="en-GB" dirty="0">
              <a:solidFill>
                <a:srgbClr val="000000"/>
              </a:solidFill>
              <a:latin typeface="+mj-lt"/>
              <a:ea typeface="Times New Roman" panose="02020603050405020304" pitchFamily="18" charset="0"/>
            </a:endParaRPr>
          </a:p>
          <a:p>
            <a:pPr marL="285750" indent="-285750" algn="just">
              <a:buFont typeface="Courier New" panose="02070309020205020404" pitchFamily="49" charset="0"/>
              <a:buChar char="o"/>
            </a:pPr>
            <a:r>
              <a:rPr lang="en-GB" dirty="0">
                <a:solidFill>
                  <a:srgbClr val="000000"/>
                </a:solidFill>
                <a:latin typeface="+mj-lt"/>
                <a:ea typeface="Times New Roman" panose="02020603050405020304" pitchFamily="18" charset="0"/>
                <a:cs typeface="Arial" panose="020B0604020202020204" pitchFamily="34" charset="0"/>
              </a:rPr>
              <a:t>construction</a:t>
            </a:r>
            <a:endParaRPr lang="en-GB" dirty="0">
              <a:solidFill>
                <a:srgbClr val="000000"/>
              </a:solidFill>
              <a:latin typeface="+mj-lt"/>
              <a:ea typeface="Times New Roman" panose="02020603050405020304" pitchFamily="18" charset="0"/>
              <a:cs typeface="Times New Roman" panose="02020603050405020304" pitchFamily="18" charset="0"/>
            </a:endParaRPr>
          </a:p>
          <a:p>
            <a:pPr marL="685800" lvl="1" indent="-228600" algn="just">
              <a:buFont typeface="Wingdings" panose="05000000000000000000" pitchFamily="2" charset="2"/>
              <a:buChar char=""/>
            </a:pPr>
            <a:r>
              <a:rPr lang="en-GB" dirty="0">
                <a:solidFill>
                  <a:srgbClr val="000000"/>
                </a:solidFill>
                <a:latin typeface="+mj-lt"/>
                <a:ea typeface="Times New Roman" panose="02020603050405020304" pitchFamily="18" charset="0"/>
                <a:cs typeface="Arial" panose="020B0604020202020204" pitchFamily="34" charset="0"/>
              </a:rPr>
              <a:t>components</a:t>
            </a:r>
            <a:endParaRPr lang="en-GB" dirty="0">
              <a:solidFill>
                <a:srgbClr val="000000"/>
              </a:solidFill>
              <a:latin typeface="+mj-lt"/>
              <a:ea typeface="Times New Roman" panose="02020603050405020304" pitchFamily="18" charset="0"/>
            </a:endParaRPr>
          </a:p>
          <a:p>
            <a:pPr marL="685800" lvl="1" indent="-228600" algn="just">
              <a:buFont typeface="Wingdings" panose="05000000000000000000" pitchFamily="2" charset="2"/>
              <a:buChar char=""/>
            </a:pPr>
            <a:r>
              <a:rPr lang="en-GB" dirty="0">
                <a:solidFill>
                  <a:srgbClr val="000000"/>
                </a:solidFill>
                <a:latin typeface="+mj-lt"/>
                <a:ea typeface="Times New Roman" panose="02020603050405020304" pitchFamily="18" charset="0"/>
                <a:cs typeface="Arial" panose="020B0604020202020204" pitchFamily="34" charset="0"/>
              </a:rPr>
              <a:t>system diagram</a:t>
            </a:r>
            <a:endParaRPr lang="en-GB" dirty="0">
              <a:solidFill>
                <a:srgbClr val="000000"/>
              </a:solidFill>
              <a:latin typeface="+mj-lt"/>
              <a:ea typeface="Times New Roman" panose="02020603050405020304" pitchFamily="18" charset="0"/>
            </a:endParaRPr>
          </a:p>
          <a:p>
            <a:pPr marL="685800" lvl="1" indent="-228600" algn="just">
              <a:buFont typeface="Wingdings" panose="05000000000000000000" pitchFamily="2" charset="2"/>
              <a:buChar char=""/>
            </a:pPr>
            <a:r>
              <a:rPr lang="en-GB" dirty="0">
                <a:solidFill>
                  <a:srgbClr val="000000"/>
                </a:solidFill>
                <a:latin typeface="+mj-lt"/>
                <a:ea typeface="Times New Roman" panose="02020603050405020304" pitchFamily="18" charset="0"/>
                <a:cs typeface="Arial" panose="020B0604020202020204" pitchFamily="34" charset="0"/>
              </a:rPr>
              <a:t>inputs/outputs</a:t>
            </a:r>
            <a:endParaRPr lang="en-GB" dirty="0">
              <a:solidFill>
                <a:srgbClr val="000000"/>
              </a:solidFill>
              <a:latin typeface="+mj-lt"/>
              <a:ea typeface="Times New Roman" panose="02020603050405020304" pitchFamily="18" charset="0"/>
            </a:endParaRPr>
          </a:p>
          <a:p>
            <a:pPr marL="285750" indent="-285750" algn="just">
              <a:buFont typeface="Courier New" panose="02070309020205020404" pitchFamily="49" charset="0"/>
              <a:buChar char="o"/>
            </a:pPr>
            <a:r>
              <a:rPr lang="en-GB" dirty="0">
                <a:solidFill>
                  <a:srgbClr val="000000"/>
                </a:solidFill>
                <a:latin typeface="+mj-lt"/>
                <a:ea typeface="Times New Roman" panose="02020603050405020304" pitchFamily="18" charset="0"/>
                <a:cs typeface="Arial" panose="020B0604020202020204" pitchFamily="34" charset="0"/>
              </a:rPr>
              <a:t>troubleshooting </a:t>
            </a:r>
            <a:endParaRPr lang="en-GB" dirty="0">
              <a:solidFill>
                <a:srgbClr val="000000"/>
              </a:solidFill>
              <a:latin typeface="+mj-lt"/>
              <a:ea typeface="Times New Roman" panose="02020603050405020304" pitchFamily="18" charset="0"/>
              <a:cs typeface="Times New Roman" panose="02020603050405020304" pitchFamily="18" charset="0"/>
            </a:endParaRPr>
          </a:p>
          <a:p>
            <a:pPr marL="685800" lvl="1" indent="-228600" algn="just">
              <a:buFont typeface="Wingdings" panose="05000000000000000000" pitchFamily="2" charset="2"/>
              <a:buChar char=""/>
            </a:pPr>
            <a:r>
              <a:rPr lang="en-GB" dirty="0">
                <a:solidFill>
                  <a:srgbClr val="000000"/>
                </a:solidFill>
                <a:latin typeface="+mj-lt"/>
                <a:ea typeface="Times New Roman" panose="02020603050405020304" pitchFamily="18" charset="0"/>
                <a:cs typeface="Arial" panose="020B0604020202020204" pitchFamily="34" charset="0"/>
              </a:rPr>
              <a:t>identifying common faults</a:t>
            </a:r>
            <a:endParaRPr lang="en-GB" dirty="0">
              <a:solidFill>
                <a:srgbClr val="000000"/>
              </a:solidFill>
              <a:latin typeface="+mj-lt"/>
              <a:ea typeface="Times New Roman" panose="02020603050405020304" pitchFamily="18" charset="0"/>
            </a:endParaRPr>
          </a:p>
          <a:p>
            <a:pPr marL="685800" lvl="1" indent="-228600" algn="just">
              <a:buFont typeface="Wingdings" panose="05000000000000000000" pitchFamily="2" charset="2"/>
              <a:buChar char=""/>
            </a:pPr>
            <a:r>
              <a:rPr lang="en-GB" dirty="0">
                <a:solidFill>
                  <a:srgbClr val="000000"/>
                </a:solidFill>
                <a:latin typeface="+mj-lt"/>
                <a:ea typeface="Times New Roman" panose="02020603050405020304" pitchFamily="18" charset="0"/>
                <a:cs typeface="Arial" panose="020B0604020202020204" pitchFamily="34" charset="0"/>
              </a:rPr>
              <a:t>replacing components</a:t>
            </a:r>
            <a:endParaRPr lang="en-GB" dirty="0">
              <a:solidFill>
                <a:srgbClr val="000000"/>
              </a:solidFill>
              <a:latin typeface="+mj-lt"/>
              <a:ea typeface="Times New Roman" panose="02020603050405020304" pitchFamily="18" charset="0"/>
            </a:endParaRPr>
          </a:p>
          <a:p>
            <a:pPr marL="685800" lvl="1" indent="-228600" algn="just">
              <a:buFont typeface="Wingdings" panose="05000000000000000000" pitchFamily="2" charset="2"/>
              <a:buChar char=""/>
            </a:pPr>
            <a:r>
              <a:rPr lang="en-GB" dirty="0">
                <a:solidFill>
                  <a:srgbClr val="000000"/>
                </a:solidFill>
                <a:latin typeface="+mj-lt"/>
                <a:ea typeface="Times New Roman" panose="02020603050405020304" pitchFamily="18" charset="0"/>
                <a:cs typeface="Arial" panose="020B0604020202020204" pitchFamily="34" charset="0"/>
              </a:rPr>
              <a:t>rectifying faults</a:t>
            </a:r>
            <a:endParaRPr lang="en-GB" dirty="0">
              <a:solidFill>
                <a:srgbClr val="000000"/>
              </a:solidFill>
              <a:latin typeface="+mj-lt"/>
              <a:ea typeface="Times New Roman" panose="02020603050405020304" pitchFamily="18" charset="0"/>
            </a:endParaRPr>
          </a:p>
          <a:p>
            <a:pPr marL="285750" indent="-285750" algn="just">
              <a:buFont typeface="Courier New" panose="02070309020205020404" pitchFamily="49" charset="0"/>
              <a:buChar char="o"/>
            </a:pPr>
            <a:r>
              <a:rPr lang="en-GB" dirty="0">
                <a:solidFill>
                  <a:srgbClr val="000000"/>
                </a:solidFill>
                <a:latin typeface="+mj-lt"/>
                <a:ea typeface="Times New Roman" panose="02020603050405020304" pitchFamily="18" charset="0"/>
                <a:cs typeface="Arial" panose="020B0604020202020204" pitchFamily="34" charset="0"/>
              </a:rPr>
              <a:t>safety considerations</a:t>
            </a:r>
            <a:endParaRPr lang="en-GB" dirty="0">
              <a:solidFill>
                <a:srgbClr val="000000"/>
              </a:solidFill>
              <a:latin typeface="+mj-lt"/>
              <a:ea typeface="Times New Roman" panose="02020603050405020304" pitchFamily="18" charset="0"/>
              <a:cs typeface="Times New Roman" panose="02020603050405020304" pitchFamily="18" charset="0"/>
            </a:endParaRPr>
          </a:p>
          <a:p>
            <a:pPr marL="685800" lvl="1" indent="-228600" algn="just">
              <a:buFont typeface="Wingdings" panose="05000000000000000000" pitchFamily="2" charset="2"/>
              <a:buChar char=""/>
            </a:pPr>
            <a:r>
              <a:rPr lang="en-GB" dirty="0">
                <a:solidFill>
                  <a:srgbClr val="000000"/>
                </a:solidFill>
                <a:latin typeface="+mj-lt"/>
                <a:ea typeface="Times New Roman" panose="02020603050405020304" pitchFamily="18" charset="0"/>
                <a:cs typeface="Arial" panose="020B0604020202020204" pitchFamily="34" charset="0"/>
              </a:rPr>
              <a:t>patient safety </a:t>
            </a:r>
            <a:endParaRPr lang="en-GB" dirty="0">
              <a:solidFill>
                <a:srgbClr val="000000"/>
              </a:solidFill>
              <a:latin typeface="+mj-lt"/>
              <a:ea typeface="Times New Roman" panose="02020603050405020304" pitchFamily="18" charset="0"/>
            </a:endParaRPr>
          </a:p>
          <a:p>
            <a:pPr marL="685800" lvl="1" indent="-228600" algn="just">
              <a:buFont typeface="Wingdings" panose="05000000000000000000" pitchFamily="2" charset="2"/>
              <a:buChar char=""/>
            </a:pPr>
            <a:r>
              <a:rPr lang="en-GB" dirty="0">
                <a:solidFill>
                  <a:srgbClr val="000000"/>
                </a:solidFill>
                <a:latin typeface="+mj-lt"/>
                <a:ea typeface="Times New Roman" panose="02020603050405020304" pitchFamily="18" charset="0"/>
                <a:cs typeface="Arial" panose="020B0604020202020204" pitchFamily="34" charset="0"/>
              </a:rPr>
              <a:t>electrical safety</a:t>
            </a:r>
            <a:endParaRPr lang="en-GB" dirty="0">
              <a:solidFill>
                <a:srgbClr val="000000"/>
              </a:solidFill>
              <a:latin typeface="+mj-lt"/>
              <a:ea typeface="Times New Roman" panose="02020603050405020304" pitchFamily="18" charset="0"/>
            </a:endParaRPr>
          </a:p>
          <a:p>
            <a:pPr marL="285750" indent="-285750" algn="just">
              <a:buFont typeface="Courier New" panose="02070309020205020404" pitchFamily="49" charset="0"/>
              <a:buChar char="o"/>
            </a:pPr>
            <a:r>
              <a:rPr lang="en-GB" dirty="0">
                <a:solidFill>
                  <a:srgbClr val="000000"/>
                </a:solidFill>
                <a:latin typeface="+mj-lt"/>
                <a:ea typeface="Times New Roman" panose="02020603050405020304" pitchFamily="18" charset="0"/>
                <a:cs typeface="Arial" panose="020B0604020202020204" pitchFamily="34" charset="0"/>
              </a:rPr>
              <a:t>performance monitoring</a:t>
            </a:r>
            <a:endParaRPr lang="en-GB" dirty="0">
              <a:solidFill>
                <a:srgbClr val="000000"/>
              </a:solidFill>
              <a:latin typeface="+mj-lt"/>
              <a:ea typeface="Times New Roman" panose="02020603050405020304" pitchFamily="18" charset="0"/>
              <a:cs typeface="Times New Roman" panose="02020603050405020304" pitchFamily="18" charset="0"/>
            </a:endParaRPr>
          </a:p>
          <a:p>
            <a:pPr marL="685800" lvl="1" indent="-228600" algn="just">
              <a:buFont typeface="Wingdings" panose="05000000000000000000" pitchFamily="2" charset="2"/>
              <a:buChar char=""/>
            </a:pPr>
            <a:r>
              <a:rPr lang="en-GB" dirty="0">
                <a:solidFill>
                  <a:srgbClr val="000000"/>
                </a:solidFill>
                <a:latin typeface="+mj-lt"/>
                <a:ea typeface="Times New Roman" panose="02020603050405020304" pitchFamily="18" charset="0"/>
                <a:cs typeface="Arial" panose="020B0604020202020204" pitchFamily="34" charset="0"/>
              </a:rPr>
              <a:t>calibration</a:t>
            </a:r>
            <a:endParaRPr lang="en-GB" dirty="0">
              <a:solidFill>
                <a:srgbClr val="000000"/>
              </a:solidFill>
              <a:latin typeface="+mj-lt"/>
              <a:ea typeface="Times New Roman" panose="02020603050405020304" pitchFamily="18" charset="0"/>
            </a:endParaRPr>
          </a:p>
          <a:p>
            <a:pPr marL="685800" lvl="1" indent="-228600" algn="just">
              <a:buFont typeface="Wingdings" panose="05000000000000000000" pitchFamily="2" charset="2"/>
              <a:buChar char=""/>
            </a:pPr>
            <a:r>
              <a:rPr lang="en-GB" dirty="0">
                <a:solidFill>
                  <a:srgbClr val="000000"/>
                </a:solidFill>
                <a:latin typeface="+mj-lt"/>
                <a:ea typeface="Times New Roman" panose="02020603050405020304" pitchFamily="18" charset="0"/>
                <a:cs typeface="Arial" panose="020B0604020202020204" pitchFamily="34" charset="0"/>
              </a:rPr>
              <a:t>quality assurance and control</a:t>
            </a:r>
            <a:endParaRPr lang="en-GB" dirty="0">
              <a:solidFill>
                <a:srgbClr val="000000"/>
              </a:solidFill>
              <a:latin typeface="+mj-lt"/>
              <a:ea typeface="Times New Roman" panose="02020603050405020304" pitchFamily="18" charset="0"/>
            </a:endParaRPr>
          </a:p>
        </p:txBody>
      </p:sp>
      <p:pic>
        <p:nvPicPr>
          <p:cNvPr id="8" name="Afbeelding 7"/>
          <p:cNvPicPr>
            <a:picLocks noChangeAspect="1"/>
          </p:cNvPicPr>
          <p:nvPr/>
        </p:nvPicPr>
        <p:blipFill rotWithShape="1">
          <a:blip r:embed="rId2" cstate="email">
            <a:extLst>
              <a:ext uri="{28A0092B-C50C-407E-A947-70E740481C1C}">
                <a14:useLocalDpi xmlns:a14="http://schemas.microsoft.com/office/drawing/2010/main"/>
              </a:ext>
            </a:extLst>
          </a:blip>
          <a:srcRect l="1425" t="8413" r="1307" b="5930"/>
          <a:stretch/>
        </p:blipFill>
        <p:spPr>
          <a:xfrm>
            <a:off x="5848547" y="1609669"/>
            <a:ext cx="5599203" cy="3334358"/>
          </a:xfrm>
          <a:prstGeom prst="rect">
            <a:avLst/>
          </a:prstGeom>
        </p:spPr>
      </p:pic>
    </p:spTree>
    <p:extLst>
      <p:ext uri="{BB962C8B-B14F-4D97-AF65-F5344CB8AC3E}">
        <p14:creationId xmlns:p14="http://schemas.microsoft.com/office/powerpoint/2010/main" val="14710793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12130" y="2345268"/>
            <a:ext cx="2216151" cy="1482750"/>
          </a:xfrm>
        </p:spPr>
        <p:txBody>
          <a:bodyPr>
            <a:normAutofit fontScale="90000"/>
          </a:bodyPr>
          <a:lstStyle/>
          <a:p>
            <a:pPr algn="ct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System Overview</a:t>
            </a:r>
            <a:b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br>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(simplified)</a:t>
            </a: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a:solidFill>
                  <a:srgbClr val="2E74B5"/>
                </a:solidFill>
                <a:latin typeface="Calibri Light" panose="020F0302020204030204" pitchFamily="34" charset="0"/>
                <a:cs typeface="Times New Roman" panose="02020603050405020304" pitchFamily="18" charset="0"/>
              </a:rPr>
              <a:t>Haemodialysis machine </a:t>
            </a:r>
            <a:endParaRPr lang="en-GB" sz="2000" dirty="0"/>
          </a:p>
        </p:txBody>
      </p: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pic>
        <p:nvPicPr>
          <p:cNvPr id="3" name="Afbeelding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20468" y="-1"/>
            <a:ext cx="7452611" cy="6431705"/>
          </a:xfrm>
          <a:prstGeom prst="rect">
            <a:avLst/>
          </a:prstGeom>
        </p:spPr>
      </p:pic>
    </p:spTree>
    <p:extLst>
      <p:ext uri="{BB962C8B-B14F-4D97-AF65-F5344CB8AC3E}">
        <p14:creationId xmlns:p14="http://schemas.microsoft.com/office/powerpoint/2010/main" val="34337935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10"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a:solidFill>
                  <a:srgbClr val="2E74B5"/>
                </a:solidFill>
                <a:latin typeface="Calibri Light" panose="020F0302020204030204" pitchFamily="34" charset="0"/>
                <a:cs typeface="Times New Roman" panose="02020603050405020304" pitchFamily="18" charset="0"/>
              </a:rPr>
              <a:t>Water supply for haemodialysis</a:t>
            </a:r>
            <a:endParaRPr lang="en-GB" sz="2000" dirty="0"/>
          </a:p>
        </p:txBody>
      </p:sp>
      <p:pic>
        <p:nvPicPr>
          <p:cNvPr id="3" name="Afbeelding 2"/>
          <p:cNvPicPr>
            <a:picLocks noChangeAspect="1"/>
          </p:cNvPicPr>
          <p:nvPr/>
        </p:nvPicPr>
        <p:blipFill>
          <a:blip r:embed="rId2"/>
          <a:stretch>
            <a:fillRect/>
          </a:stretch>
        </p:blipFill>
        <p:spPr>
          <a:xfrm>
            <a:off x="2713420" y="324353"/>
            <a:ext cx="9029846" cy="5915579"/>
          </a:xfrm>
          <a:prstGeom prst="rect">
            <a:avLst/>
          </a:prstGeom>
        </p:spPr>
      </p:pic>
      <p:sp>
        <p:nvSpPr>
          <p:cNvPr id="2" name="Titel 1"/>
          <p:cNvSpPr>
            <a:spLocks noGrp="1"/>
          </p:cNvSpPr>
          <p:nvPr>
            <p:ph type="title" idx="4294967295"/>
          </p:nvPr>
        </p:nvSpPr>
        <p:spPr>
          <a:xfrm>
            <a:off x="63453" y="2667001"/>
            <a:ext cx="2477250" cy="1640390"/>
          </a:xfrm>
        </p:spPr>
        <p:txBody>
          <a:bodyPr>
            <a:normAutofit fontScale="90000"/>
          </a:bodyPr>
          <a:lstStyle/>
          <a:p>
            <a:pPr algn="ctr"/>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System overview </a:t>
            </a:r>
            <a:r>
              <a:rPr lang="en-GB" sz="27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(some more details)</a:t>
            </a:r>
            <a:endParaRPr lang="en-GB" sz="27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26977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System Overview</a:t>
            </a:r>
          </a:p>
        </p:txBody>
      </p:sp>
      <p:cxnSp>
        <p:nvCxnSpPr>
          <p:cNvPr id="11" name="Rechte verbindingslijn 10"/>
          <p:cNvCxnSpPr/>
          <p:nvPr/>
        </p:nvCxnSpPr>
        <p:spPr>
          <a:xfrm flipV="1">
            <a:off x="467704" y="1283097"/>
            <a:ext cx="6127829" cy="173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8"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a:solidFill>
                  <a:srgbClr val="2E74B5"/>
                </a:solidFill>
                <a:latin typeface="Calibri Light" panose="020F0302020204030204" pitchFamily="34" charset="0"/>
                <a:cs typeface="Times New Roman" panose="02020603050405020304" pitchFamily="18" charset="0"/>
              </a:rPr>
              <a:t>Haemodialysis machine </a:t>
            </a:r>
            <a:endParaRPr lang="en-GB" sz="2000" dirty="0"/>
          </a:p>
        </p:txBody>
      </p:sp>
      <p:sp>
        <p:nvSpPr>
          <p:cNvPr id="3" name="Rechthoek 2"/>
          <p:cNvSpPr/>
          <p:nvPr/>
        </p:nvSpPr>
        <p:spPr>
          <a:xfrm>
            <a:off x="424388" y="1470760"/>
            <a:ext cx="6323545" cy="2585323"/>
          </a:xfrm>
          <a:prstGeom prst="rect">
            <a:avLst/>
          </a:prstGeom>
        </p:spPr>
        <p:txBody>
          <a:bodyPr wrap="square">
            <a:spAutoFit/>
          </a:bodyPr>
          <a:lstStyle/>
          <a:p>
            <a:r>
              <a:rPr lang="en-GB" dirty="0">
                <a:latin typeface="+mj-lt"/>
              </a:rPr>
              <a:t>The patient's blood is continuously pumped from an artery, a large vein, or a surgically modified vein to allow </a:t>
            </a:r>
            <a:r>
              <a:rPr lang="en-GB" b="1" dirty="0">
                <a:solidFill>
                  <a:srgbClr val="7030A0"/>
                </a:solidFill>
                <a:latin typeface="+mj-lt"/>
              </a:rPr>
              <a:t>high blood flow rates</a:t>
            </a:r>
            <a:r>
              <a:rPr lang="en-GB" dirty="0">
                <a:latin typeface="+mj-lt"/>
              </a:rPr>
              <a:t>. </a:t>
            </a:r>
            <a:endParaRPr lang="en-GB" dirty="0" smtClean="0">
              <a:latin typeface="+mj-lt"/>
            </a:endParaRPr>
          </a:p>
          <a:p>
            <a:r>
              <a:rPr lang="en-GB" dirty="0" smtClean="0">
                <a:latin typeface="+mj-lt"/>
              </a:rPr>
              <a:t>Its </a:t>
            </a:r>
            <a:r>
              <a:rPr lang="en-GB" b="1" dirty="0">
                <a:solidFill>
                  <a:srgbClr val="7030A0"/>
                </a:solidFill>
                <a:latin typeface="+mj-lt"/>
              </a:rPr>
              <a:t>pressure is monitored </a:t>
            </a:r>
            <a:r>
              <a:rPr lang="en-GB" dirty="0">
                <a:latin typeface="+mj-lt"/>
              </a:rPr>
              <a:t>both upstream and downstream from the peristaltic blood pump. </a:t>
            </a:r>
            <a:endParaRPr lang="en-GB" dirty="0" smtClean="0">
              <a:latin typeface="+mj-lt"/>
            </a:endParaRPr>
          </a:p>
          <a:p>
            <a:r>
              <a:rPr lang="en-GB" dirty="0" smtClean="0">
                <a:latin typeface="+mj-lt"/>
              </a:rPr>
              <a:t>Before </a:t>
            </a:r>
            <a:r>
              <a:rPr lang="en-GB" dirty="0">
                <a:latin typeface="+mj-lt"/>
              </a:rPr>
              <a:t>the blood enters the dialyzer, </a:t>
            </a:r>
            <a:r>
              <a:rPr lang="en-GB" b="1" dirty="0">
                <a:solidFill>
                  <a:srgbClr val="7030A0"/>
                </a:solidFill>
                <a:latin typeface="+mj-lt"/>
              </a:rPr>
              <a:t>heparin </a:t>
            </a:r>
            <a:r>
              <a:rPr lang="en-GB" dirty="0">
                <a:latin typeface="+mj-lt"/>
              </a:rPr>
              <a:t>is added to prevent clotting. A </a:t>
            </a:r>
            <a:r>
              <a:rPr lang="en-GB" b="1" dirty="0">
                <a:solidFill>
                  <a:srgbClr val="7030A0"/>
                </a:solidFill>
                <a:latin typeface="+mj-lt"/>
              </a:rPr>
              <a:t>syringe pump </a:t>
            </a:r>
            <a:r>
              <a:rPr lang="en-GB" dirty="0">
                <a:latin typeface="+mj-lt"/>
              </a:rPr>
              <a:t>is used to deliver the heparin at a precisely controlled rate. The blood then enters the dialyzer where it passes across a large-surface-area, semipermeable membrane with a dialysate solution on the other side. </a:t>
            </a:r>
          </a:p>
        </p:txBody>
      </p:sp>
      <p:sp>
        <p:nvSpPr>
          <p:cNvPr id="4" name="Rechthoek 3"/>
          <p:cNvSpPr/>
          <p:nvPr/>
        </p:nvSpPr>
        <p:spPr>
          <a:xfrm>
            <a:off x="424388" y="5008208"/>
            <a:ext cx="10831603" cy="1200329"/>
          </a:xfrm>
          <a:prstGeom prst="rect">
            <a:avLst/>
          </a:prstGeom>
        </p:spPr>
        <p:txBody>
          <a:bodyPr wrap="square">
            <a:spAutoFit/>
          </a:bodyPr>
          <a:lstStyle/>
          <a:p>
            <a:r>
              <a:rPr lang="en-GB" b="1" dirty="0" smtClean="0">
                <a:solidFill>
                  <a:srgbClr val="7030A0"/>
                </a:solidFill>
                <a:latin typeface="+mj-lt"/>
              </a:rPr>
              <a:t>Blood-pressure</a:t>
            </a:r>
            <a:r>
              <a:rPr lang="en-GB" b="1" dirty="0">
                <a:solidFill>
                  <a:srgbClr val="7030A0"/>
                </a:solidFill>
                <a:latin typeface="+mj-lt"/>
              </a:rPr>
              <a:t>, oxygen-saturation</a:t>
            </a:r>
            <a:r>
              <a:rPr lang="en-GB" dirty="0">
                <a:latin typeface="+mj-lt"/>
              </a:rPr>
              <a:t>, and sometimes </a:t>
            </a:r>
            <a:r>
              <a:rPr lang="en-GB" b="1" dirty="0" smtClean="0">
                <a:solidFill>
                  <a:srgbClr val="7030A0"/>
                </a:solidFill>
                <a:latin typeface="+mj-lt"/>
              </a:rPr>
              <a:t>haematocrit </a:t>
            </a:r>
            <a:r>
              <a:rPr lang="en-GB" b="1" dirty="0">
                <a:solidFill>
                  <a:srgbClr val="7030A0"/>
                </a:solidFill>
                <a:latin typeface="+mj-lt"/>
              </a:rPr>
              <a:t>levels </a:t>
            </a:r>
            <a:r>
              <a:rPr lang="en-GB" dirty="0">
                <a:latin typeface="+mj-lt"/>
              </a:rPr>
              <a:t>(blood cell concentration) are monitored for proper operation of the machine and to ensure patient safety. For maximum effectiveness, fresh dialysate is continually pumped through the dialyzer during operation. In clinical settings, dialysate is usually premixed to the proper concentration for direct use. </a:t>
            </a:r>
          </a:p>
        </p:txBody>
      </p:sp>
      <p:sp>
        <p:nvSpPr>
          <p:cNvPr id="6" name="Rechthoek 5"/>
          <p:cNvSpPr/>
          <p:nvPr/>
        </p:nvSpPr>
        <p:spPr>
          <a:xfrm>
            <a:off x="424388" y="4056083"/>
            <a:ext cx="10894626" cy="923330"/>
          </a:xfrm>
          <a:prstGeom prst="rect">
            <a:avLst/>
          </a:prstGeom>
        </p:spPr>
        <p:txBody>
          <a:bodyPr wrap="square">
            <a:spAutoFit/>
          </a:bodyPr>
          <a:lstStyle/>
          <a:p>
            <a:pPr lvl="0"/>
            <a:r>
              <a:rPr lang="en-GB" dirty="0" smtClean="0">
                <a:solidFill>
                  <a:srgbClr val="000000"/>
                </a:solidFill>
                <a:latin typeface="Calibri Light" panose="020F0302020204030204"/>
              </a:rPr>
              <a:t>A </a:t>
            </a:r>
            <a:r>
              <a:rPr lang="en-GB" b="1" dirty="0">
                <a:solidFill>
                  <a:srgbClr val="7030A0"/>
                </a:solidFill>
                <a:latin typeface="Calibri Light" panose="020F0302020204030204"/>
              </a:rPr>
              <a:t>pressure gradient </a:t>
            </a:r>
            <a:r>
              <a:rPr lang="en-GB" dirty="0">
                <a:solidFill>
                  <a:srgbClr val="000000"/>
                </a:solidFill>
                <a:latin typeface="Calibri Light" panose="020F0302020204030204"/>
              </a:rPr>
              <a:t>is maintained across the membrane to ensure the proper flow of compounds out of and into the blood. After cleansing and balancing within the dialyzer, the blood is passed through an air trap to remove any air bubbles before it is returned to the patient. An air bubble sensor ensures that no air bubbles remain.</a:t>
            </a:r>
          </a:p>
        </p:txBody>
      </p:sp>
      <p:pic>
        <p:nvPicPr>
          <p:cNvPr id="10" name="Afbeelding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47933" y="82527"/>
            <a:ext cx="5338471" cy="3588715"/>
          </a:xfrm>
          <a:prstGeom prst="rect">
            <a:avLst/>
          </a:prstGeom>
        </p:spPr>
      </p:pic>
    </p:spTree>
    <p:extLst>
      <p:ext uri="{BB962C8B-B14F-4D97-AF65-F5344CB8AC3E}">
        <p14:creationId xmlns:p14="http://schemas.microsoft.com/office/powerpoint/2010/main" val="793512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Cleaning and Consumable Components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a:solidFill>
                  <a:srgbClr val="2E74B5"/>
                </a:solidFill>
                <a:latin typeface="Calibri Light" panose="020F0302020204030204" pitchFamily="34" charset="0"/>
                <a:cs typeface="Times New Roman" panose="02020603050405020304" pitchFamily="18" charset="0"/>
              </a:rPr>
              <a:t>Haemodialysis machine </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grpSp>
        <p:nvGrpSpPr>
          <p:cNvPr id="7" name="Groep 6"/>
          <p:cNvGrpSpPr/>
          <p:nvPr/>
        </p:nvGrpSpPr>
        <p:grpSpPr>
          <a:xfrm>
            <a:off x="412130" y="2758844"/>
            <a:ext cx="11647008" cy="3330602"/>
            <a:chOff x="412130" y="2758844"/>
            <a:chExt cx="11647008" cy="3330602"/>
          </a:xfrm>
        </p:grpSpPr>
        <p:sp>
          <p:nvSpPr>
            <p:cNvPr id="4" name="Rechthoek 3"/>
            <p:cNvSpPr/>
            <p:nvPr/>
          </p:nvSpPr>
          <p:spPr>
            <a:xfrm>
              <a:off x="412130" y="2758844"/>
              <a:ext cx="6191870" cy="1200329"/>
            </a:xfrm>
            <a:prstGeom prst="rect">
              <a:avLst/>
            </a:prstGeom>
          </p:spPr>
          <p:txBody>
            <a:bodyPr wrap="square">
              <a:spAutoFit/>
            </a:bodyPr>
            <a:lstStyle/>
            <a:p>
              <a:pPr lvl="0"/>
              <a:r>
                <a:rPr lang="en-GB" dirty="0" smtClean="0">
                  <a:solidFill>
                    <a:srgbClr val="000000"/>
                  </a:solidFill>
                  <a:latin typeface="Calibri Light" panose="020F0302020204030204"/>
                </a:rPr>
                <a:t>Alternatively, to </a:t>
              </a:r>
              <a:r>
                <a:rPr lang="en-GB" dirty="0">
                  <a:solidFill>
                    <a:srgbClr val="000000"/>
                  </a:solidFill>
                  <a:latin typeface="Calibri Light" panose="020F0302020204030204"/>
                </a:rPr>
                <a:t>prevent transfer of blood-borne viruses between patients, and to simplify cleaning, the entire blood </a:t>
              </a:r>
              <a:r>
                <a:rPr lang="en-GB" dirty="0" smtClean="0">
                  <a:solidFill>
                    <a:srgbClr val="000000"/>
                  </a:solidFill>
                  <a:latin typeface="Calibri Light" panose="020F0302020204030204"/>
                </a:rPr>
                <a:t>pathway, consisting </a:t>
              </a:r>
              <a:r>
                <a:rPr lang="en-GB" dirty="0">
                  <a:solidFill>
                    <a:srgbClr val="000000"/>
                  </a:solidFill>
                  <a:latin typeface="Calibri Light" panose="020F0302020204030204"/>
                </a:rPr>
                <a:t>of blood tubing, dialyser and any </a:t>
              </a:r>
              <a:r>
                <a:rPr lang="en-GB" dirty="0" smtClean="0">
                  <a:solidFill>
                    <a:srgbClr val="000000"/>
                  </a:solidFill>
                  <a:latin typeface="Calibri Light" panose="020F0302020204030204"/>
                </a:rPr>
                <a:t>needles can be </a:t>
              </a:r>
              <a:r>
                <a:rPr lang="en-GB" b="1" dirty="0" smtClean="0">
                  <a:solidFill>
                    <a:srgbClr val="7030A0"/>
                  </a:solidFill>
                  <a:latin typeface="Calibri Light" panose="020F0302020204030204"/>
                </a:rPr>
                <a:t>discarded </a:t>
              </a:r>
              <a:r>
                <a:rPr lang="en-GB" b="1" dirty="0">
                  <a:solidFill>
                    <a:srgbClr val="7030A0"/>
                  </a:solidFill>
                  <a:latin typeface="Calibri Light" panose="020F0302020204030204"/>
                </a:rPr>
                <a:t>after a single treatment</a:t>
              </a:r>
              <a:r>
                <a:rPr lang="en-GB" dirty="0">
                  <a:solidFill>
                    <a:srgbClr val="000000"/>
                  </a:solidFill>
                  <a:latin typeface="Calibri Light" panose="020F0302020204030204"/>
                </a:rPr>
                <a:t>. </a:t>
              </a:r>
              <a:endParaRPr lang="en-GB" dirty="0" smtClean="0">
                <a:solidFill>
                  <a:srgbClr val="000000"/>
                </a:solidFill>
                <a:latin typeface="Calibri Light" panose="020F0302020204030204"/>
              </a:endParaRPr>
            </a:p>
          </p:txBody>
        </p:sp>
        <p:pic>
          <p:nvPicPr>
            <p:cNvPr id="3" name="Afbeelding 2"/>
            <p:cNvPicPr>
              <a:picLocks noChangeAspect="1"/>
            </p:cNvPicPr>
            <p:nvPr/>
          </p:nvPicPr>
          <p:blipFill>
            <a:blip r:embed="rId2"/>
            <a:stretch>
              <a:fillRect/>
            </a:stretch>
          </p:blipFill>
          <p:spPr>
            <a:xfrm>
              <a:off x="6900606" y="2849888"/>
              <a:ext cx="5158532" cy="3239558"/>
            </a:xfrm>
            <a:prstGeom prst="rect">
              <a:avLst/>
            </a:prstGeom>
          </p:spPr>
        </p:pic>
      </p:grpSp>
      <p:sp>
        <p:nvSpPr>
          <p:cNvPr id="9" name="Rechthoek 8"/>
          <p:cNvSpPr/>
          <p:nvPr/>
        </p:nvSpPr>
        <p:spPr>
          <a:xfrm>
            <a:off x="412130" y="1421675"/>
            <a:ext cx="10899337" cy="1200329"/>
          </a:xfrm>
          <a:prstGeom prst="rect">
            <a:avLst/>
          </a:prstGeom>
        </p:spPr>
        <p:txBody>
          <a:bodyPr wrap="square">
            <a:spAutoFit/>
          </a:bodyPr>
          <a:lstStyle/>
          <a:p>
            <a:pPr lvl="0"/>
            <a:r>
              <a:rPr lang="en-GB" dirty="0">
                <a:solidFill>
                  <a:srgbClr val="000000"/>
                </a:solidFill>
                <a:latin typeface="Calibri Light" panose="020F0302020204030204"/>
              </a:rPr>
              <a:t>After the dialysis procedure, the </a:t>
            </a:r>
            <a:r>
              <a:rPr lang="en-GB" dirty="0" smtClean="0">
                <a:solidFill>
                  <a:srgbClr val="000000"/>
                </a:solidFill>
                <a:latin typeface="Calibri Light" panose="020F0302020204030204"/>
              </a:rPr>
              <a:t>machine </a:t>
            </a:r>
            <a:r>
              <a:rPr lang="en-GB" dirty="0">
                <a:solidFill>
                  <a:srgbClr val="000000"/>
                </a:solidFill>
                <a:latin typeface="Calibri Light" panose="020F0302020204030204"/>
              </a:rPr>
              <a:t>must be </a:t>
            </a:r>
            <a:r>
              <a:rPr lang="en-GB" b="1" dirty="0">
                <a:solidFill>
                  <a:srgbClr val="7030A0"/>
                </a:solidFill>
                <a:latin typeface="Calibri Light" panose="020F0302020204030204"/>
              </a:rPr>
              <a:t>cleansed</a:t>
            </a:r>
            <a:r>
              <a:rPr lang="en-GB" dirty="0">
                <a:solidFill>
                  <a:srgbClr val="000000"/>
                </a:solidFill>
                <a:latin typeface="Calibri Light" panose="020F0302020204030204"/>
              </a:rPr>
              <a:t> and </a:t>
            </a:r>
            <a:r>
              <a:rPr lang="en-GB" b="1" dirty="0">
                <a:solidFill>
                  <a:srgbClr val="7030A0"/>
                </a:solidFill>
                <a:latin typeface="Calibri Light" panose="020F0302020204030204"/>
              </a:rPr>
              <a:t>sterilized</a:t>
            </a:r>
            <a:r>
              <a:rPr lang="en-GB" dirty="0">
                <a:solidFill>
                  <a:srgbClr val="000000"/>
                </a:solidFill>
                <a:latin typeface="Calibri Light" panose="020F0302020204030204"/>
              </a:rPr>
              <a:t>. Provisions are made in the plumbing to close the circuit into a loop and run saline and/or sterilized water through the system to flush away all </a:t>
            </a:r>
            <a:r>
              <a:rPr lang="en-GB" dirty="0" smtClean="0">
                <a:solidFill>
                  <a:srgbClr val="000000"/>
                </a:solidFill>
                <a:latin typeface="Calibri Light" panose="020F0302020204030204"/>
              </a:rPr>
              <a:t>impurities. One </a:t>
            </a:r>
            <a:r>
              <a:rPr lang="en-GB" dirty="0">
                <a:solidFill>
                  <a:srgbClr val="000000"/>
                </a:solidFill>
                <a:latin typeface="Calibri Light" panose="020F0302020204030204"/>
              </a:rPr>
              <a:t>approach is to heat water or saline to a high sterilizing temperature and then run it through the machine, both through the extracorporeal circuit and through the dialysate circuit. </a:t>
            </a:r>
          </a:p>
        </p:txBody>
      </p:sp>
      <p:sp>
        <p:nvSpPr>
          <p:cNvPr id="5" name="Rechthoek 4"/>
          <p:cNvSpPr/>
          <p:nvPr/>
        </p:nvSpPr>
        <p:spPr>
          <a:xfrm>
            <a:off x="412130" y="4054425"/>
            <a:ext cx="6096000" cy="2031325"/>
          </a:xfrm>
          <a:prstGeom prst="rect">
            <a:avLst/>
          </a:prstGeom>
        </p:spPr>
        <p:txBody>
          <a:bodyPr>
            <a:spAutoFit/>
          </a:bodyPr>
          <a:lstStyle/>
          <a:p>
            <a:pPr lvl="0"/>
            <a:r>
              <a:rPr lang="en-GB" dirty="0" smtClean="0">
                <a:solidFill>
                  <a:srgbClr val="000000"/>
                </a:solidFill>
                <a:latin typeface="Calibri Light" panose="020F0302020204030204"/>
              </a:rPr>
              <a:t>The </a:t>
            </a:r>
            <a:r>
              <a:rPr lang="en-GB" dirty="0">
                <a:solidFill>
                  <a:srgbClr val="000000"/>
                </a:solidFill>
                <a:latin typeface="Calibri Light" panose="020F0302020204030204"/>
              </a:rPr>
              <a:t>mechanical parts of the blood pump do not contact directly with the blood; they propel the blood along the tubing by squeezing the tube from outside using rollers. Similarly, the sensors which measure pressure in the blood at various points along the blood pathway are separated from the blood by multiple membranes; and, in some cases, an air gap, to prevent direct contact between blood and machine.</a:t>
            </a:r>
          </a:p>
        </p:txBody>
      </p:sp>
    </p:spTree>
    <p:extLst>
      <p:ext uri="{BB962C8B-B14F-4D97-AF65-F5344CB8AC3E}">
        <p14:creationId xmlns:p14="http://schemas.microsoft.com/office/powerpoint/2010/main" val="3146392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Components: Pumps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8"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a:solidFill>
                  <a:srgbClr val="2E74B5"/>
                </a:solidFill>
                <a:latin typeface="Calibri Light" panose="020F0302020204030204" pitchFamily="34" charset="0"/>
                <a:cs typeface="Times New Roman" panose="02020603050405020304" pitchFamily="18" charset="0"/>
              </a:rPr>
              <a:t>Haemodialysis machine </a:t>
            </a:r>
            <a:endParaRPr lang="en-GB" sz="2000" dirty="0"/>
          </a:p>
        </p:txBody>
      </p:sp>
      <p:sp>
        <p:nvSpPr>
          <p:cNvPr id="3" name="Rechthoek 2"/>
          <p:cNvSpPr/>
          <p:nvPr/>
        </p:nvSpPr>
        <p:spPr>
          <a:xfrm>
            <a:off x="412130" y="1509507"/>
            <a:ext cx="6640603" cy="2769989"/>
          </a:xfrm>
          <a:prstGeom prst="rect">
            <a:avLst/>
          </a:prstGeom>
        </p:spPr>
        <p:txBody>
          <a:bodyPr wrap="square">
            <a:spAutoFit/>
          </a:bodyPr>
          <a:lstStyle/>
          <a:p>
            <a:r>
              <a:rPr lang="en-GB" b="1" dirty="0" smtClean="0">
                <a:solidFill>
                  <a:srgbClr val="7030A0"/>
                </a:solidFill>
                <a:latin typeface="+mj-lt"/>
              </a:rPr>
              <a:t>Rotational peristaltic </a:t>
            </a:r>
            <a:r>
              <a:rPr lang="en-GB" b="1" dirty="0">
                <a:solidFill>
                  <a:srgbClr val="7030A0"/>
                </a:solidFill>
                <a:latin typeface="+mj-lt"/>
              </a:rPr>
              <a:t>pumps </a:t>
            </a:r>
            <a:r>
              <a:rPr lang="en-GB" dirty="0">
                <a:latin typeface="+mj-lt"/>
              </a:rPr>
              <a:t>are commonly used for driving the various </a:t>
            </a:r>
            <a:r>
              <a:rPr lang="en-GB" dirty="0" smtClean="0">
                <a:latin typeface="+mj-lt"/>
              </a:rPr>
              <a:t>high volume fluids </a:t>
            </a:r>
            <a:r>
              <a:rPr lang="en-GB" dirty="0">
                <a:latin typeface="+mj-lt"/>
              </a:rPr>
              <a:t>in the machine: blood, dialysate, water, and saline. This type of pump is very convenient because it does not touch the fluids directly. Instead, a section of flexible tubing runs through the pump mechanism where it is compressed by rollers to push the fluid forward. </a:t>
            </a:r>
            <a:r>
              <a:rPr lang="en-GB" dirty="0" smtClean="0">
                <a:latin typeface="+mj-lt"/>
              </a:rPr>
              <a:t>The rotational speed is controlled electronically. </a:t>
            </a:r>
          </a:p>
          <a:p>
            <a:endParaRPr lang="en-GB" sz="1200" dirty="0">
              <a:latin typeface="+mj-lt"/>
            </a:endParaRPr>
          </a:p>
          <a:p>
            <a:r>
              <a:rPr lang="en-GB" dirty="0" smtClean="0">
                <a:latin typeface="+mj-lt"/>
              </a:rPr>
              <a:t>Typical rate of </a:t>
            </a:r>
            <a:r>
              <a:rPr lang="en-GB" dirty="0" smtClean="0">
                <a:solidFill>
                  <a:srgbClr val="000000"/>
                </a:solidFill>
                <a:latin typeface="Calibri Light" panose="020F0302020204030204"/>
              </a:rPr>
              <a:t>blood </a:t>
            </a:r>
            <a:r>
              <a:rPr lang="en-GB" dirty="0">
                <a:solidFill>
                  <a:srgbClr val="000000"/>
                </a:solidFill>
                <a:latin typeface="Calibri Light" panose="020F0302020204030204"/>
              </a:rPr>
              <a:t>flow </a:t>
            </a:r>
            <a:r>
              <a:rPr lang="en-GB" dirty="0" smtClean="0">
                <a:latin typeface="+mj-lt"/>
              </a:rPr>
              <a:t>is 100-300 ml/minute; typical rate of dialysate flow is 400-600 ml/minute. This means that in a 3 hour session typically </a:t>
            </a:r>
            <a:r>
              <a:rPr lang="en-GB" b="1" dirty="0" smtClean="0">
                <a:solidFill>
                  <a:srgbClr val="7030A0"/>
                </a:solidFill>
                <a:latin typeface="+mj-lt"/>
              </a:rPr>
              <a:t>100 </a:t>
            </a:r>
            <a:r>
              <a:rPr lang="en-GB" b="1" dirty="0">
                <a:solidFill>
                  <a:srgbClr val="7030A0"/>
                </a:solidFill>
                <a:latin typeface="+mj-lt"/>
              </a:rPr>
              <a:t>l</a:t>
            </a:r>
            <a:r>
              <a:rPr lang="en-GB" b="1" dirty="0" smtClean="0">
                <a:solidFill>
                  <a:srgbClr val="7030A0"/>
                </a:solidFill>
                <a:latin typeface="+mj-lt"/>
              </a:rPr>
              <a:t>iters of dialysate </a:t>
            </a:r>
            <a:r>
              <a:rPr lang="en-GB" dirty="0" smtClean="0">
                <a:latin typeface="+mj-lt"/>
              </a:rPr>
              <a:t>are used.</a:t>
            </a:r>
          </a:p>
        </p:txBody>
      </p:sp>
      <p:pic>
        <p:nvPicPr>
          <p:cNvPr id="4" name="Afbeelding 3"/>
          <p:cNvPicPr>
            <a:picLocks noChangeAspect="1"/>
          </p:cNvPicPr>
          <p:nvPr/>
        </p:nvPicPr>
        <p:blipFill>
          <a:blip r:embed="rId2"/>
          <a:stretch>
            <a:fillRect/>
          </a:stretch>
        </p:blipFill>
        <p:spPr>
          <a:xfrm>
            <a:off x="7691887" y="1436256"/>
            <a:ext cx="3524250" cy="2647950"/>
          </a:xfrm>
          <a:prstGeom prst="rect">
            <a:avLst/>
          </a:prstGeom>
        </p:spPr>
      </p:pic>
      <p:sp>
        <p:nvSpPr>
          <p:cNvPr id="7" name="PIJL-RECHTS 6"/>
          <p:cNvSpPr/>
          <p:nvPr/>
        </p:nvSpPr>
        <p:spPr>
          <a:xfrm>
            <a:off x="7052733" y="2405953"/>
            <a:ext cx="427487" cy="2709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ep 8"/>
          <p:cNvGrpSpPr/>
          <p:nvPr/>
        </p:nvGrpSpPr>
        <p:grpSpPr>
          <a:xfrm>
            <a:off x="467704" y="4253102"/>
            <a:ext cx="11288183" cy="2082800"/>
            <a:chOff x="467704" y="4253102"/>
            <a:chExt cx="11288183" cy="2082800"/>
          </a:xfrm>
        </p:grpSpPr>
        <p:pic>
          <p:nvPicPr>
            <p:cNvPr id="5" name="Afbeelding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691887" y="4253102"/>
              <a:ext cx="4064000" cy="2082800"/>
            </a:xfrm>
            <a:prstGeom prst="rect">
              <a:avLst/>
            </a:prstGeom>
          </p:spPr>
        </p:pic>
        <p:sp>
          <p:nvSpPr>
            <p:cNvPr id="6" name="Rechthoek 5"/>
            <p:cNvSpPr/>
            <p:nvPr/>
          </p:nvSpPr>
          <p:spPr>
            <a:xfrm>
              <a:off x="467704" y="4660322"/>
              <a:ext cx="6096000" cy="1200329"/>
            </a:xfrm>
            <a:prstGeom prst="rect">
              <a:avLst/>
            </a:prstGeom>
          </p:spPr>
          <p:txBody>
            <a:bodyPr>
              <a:spAutoFit/>
            </a:bodyPr>
            <a:lstStyle/>
            <a:p>
              <a:pPr lvl="0"/>
              <a:r>
                <a:rPr lang="en-GB" dirty="0">
                  <a:solidFill>
                    <a:srgbClr val="000000"/>
                  </a:solidFill>
                  <a:latin typeface="Calibri Light" panose="020F0302020204030204"/>
                </a:rPr>
                <a:t>For the lower volume fluids such as </a:t>
              </a:r>
              <a:r>
                <a:rPr lang="en-GB" dirty="0" smtClean="0">
                  <a:solidFill>
                    <a:srgbClr val="000000"/>
                  </a:solidFill>
                  <a:latin typeface="Calibri Light" panose="020F0302020204030204"/>
                </a:rPr>
                <a:t>heparin (typically 1.5 ml/hr), </a:t>
              </a:r>
              <a:r>
                <a:rPr lang="en-GB" dirty="0">
                  <a:solidFill>
                    <a:srgbClr val="000000"/>
                  </a:solidFill>
                  <a:latin typeface="Calibri Light" panose="020F0302020204030204"/>
                </a:rPr>
                <a:t>a </a:t>
              </a:r>
              <a:r>
                <a:rPr lang="en-GB" b="1" dirty="0">
                  <a:solidFill>
                    <a:srgbClr val="7030A0"/>
                  </a:solidFill>
                  <a:latin typeface="Calibri Light" panose="020F0302020204030204"/>
                </a:rPr>
                <a:t>syringe pump </a:t>
              </a:r>
              <a:r>
                <a:rPr lang="en-GB" dirty="0">
                  <a:solidFill>
                    <a:srgbClr val="000000"/>
                  </a:solidFill>
                  <a:latin typeface="Calibri Light" panose="020F0302020204030204"/>
                </a:rPr>
                <a:t>mechanism is commonly used driven by a small stepper motor or DC motor. Precise measurement of proper mechanism advance is needed.</a:t>
              </a:r>
            </a:p>
          </p:txBody>
        </p:sp>
        <p:sp>
          <p:nvSpPr>
            <p:cNvPr id="12" name="PIJL-RECHTS 11"/>
            <p:cNvSpPr/>
            <p:nvPr/>
          </p:nvSpPr>
          <p:spPr>
            <a:xfrm>
              <a:off x="7052733" y="4960346"/>
              <a:ext cx="427487" cy="2878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235761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Components: Valves </a:t>
            </a: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and Sensors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8"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a:solidFill>
                  <a:srgbClr val="2E74B5"/>
                </a:solidFill>
                <a:latin typeface="Calibri Light" panose="020F0302020204030204" pitchFamily="34" charset="0"/>
                <a:cs typeface="Times New Roman" panose="02020603050405020304" pitchFamily="18" charset="0"/>
              </a:rPr>
              <a:t>Haemodialysis machine </a:t>
            </a:r>
            <a:endParaRPr lang="en-GB" sz="2000" dirty="0"/>
          </a:p>
        </p:txBody>
      </p:sp>
      <p:sp>
        <p:nvSpPr>
          <p:cNvPr id="3" name="Rechthoek 2"/>
          <p:cNvSpPr/>
          <p:nvPr/>
        </p:nvSpPr>
        <p:spPr>
          <a:xfrm>
            <a:off x="412130" y="1509667"/>
            <a:ext cx="8393203" cy="923330"/>
          </a:xfrm>
          <a:prstGeom prst="rect">
            <a:avLst/>
          </a:prstGeom>
        </p:spPr>
        <p:txBody>
          <a:bodyPr wrap="square">
            <a:spAutoFit/>
          </a:bodyPr>
          <a:lstStyle/>
          <a:p>
            <a:r>
              <a:rPr lang="en-GB" dirty="0" smtClean="0">
                <a:latin typeface="+mj-lt"/>
              </a:rPr>
              <a:t>Several </a:t>
            </a:r>
            <a:r>
              <a:rPr lang="en-GB" b="1" dirty="0">
                <a:solidFill>
                  <a:srgbClr val="7030A0"/>
                </a:solidFill>
                <a:latin typeface="+mj-lt"/>
              </a:rPr>
              <a:t>valves</a:t>
            </a:r>
            <a:r>
              <a:rPr lang="en-GB" dirty="0">
                <a:latin typeface="+mj-lt"/>
              </a:rPr>
              <a:t> with electronic actuation are </a:t>
            </a:r>
            <a:r>
              <a:rPr lang="en-GB" dirty="0" smtClean="0">
                <a:latin typeface="+mj-lt"/>
              </a:rPr>
              <a:t>required to </a:t>
            </a:r>
            <a:r>
              <a:rPr lang="en-GB" dirty="0">
                <a:latin typeface="+mj-lt"/>
              </a:rPr>
              <a:t>allow </a:t>
            </a:r>
            <a:r>
              <a:rPr lang="en-GB" b="1" dirty="0">
                <a:solidFill>
                  <a:srgbClr val="7030A0"/>
                </a:solidFill>
                <a:latin typeface="+mj-lt"/>
              </a:rPr>
              <a:t>variable mixing ratios</a:t>
            </a:r>
            <a:r>
              <a:rPr lang="en-GB" dirty="0">
                <a:latin typeface="+mj-lt"/>
              </a:rPr>
              <a:t>. Various implementations are possible from simple opened/closed valves driven by solenoids to precision variable-position valves driven by stepper motors or other means</a:t>
            </a:r>
            <a:r>
              <a:rPr lang="en-GB" dirty="0" smtClean="0">
                <a:latin typeface="+mj-lt"/>
              </a:rPr>
              <a:t>.</a:t>
            </a:r>
            <a:endParaRPr lang="en-GB" dirty="0">
              <a:latin typeface="+mj-lt"/>
            </a:endParaRPr>
          </a:p>
        </p:txBody>
      </p:sp>
      <p:pic>
        <p:nvPicPr>
          <p:cNvPr id="9" name="Afbeelding 8"/>
          <p:cNvPicPr>
            <a:picLocks noChangeAspect="1"/>
          </p:cNvPicPr>
          <p:nvPr/>
        </p:nvPicPr>
        <p:blipFill>
          <a:blip r:embed="rId2"/>
          <a:stretch>
            <a:fillRect/>
          </a:stretch>
        </p:blipFill>
        <p:spPr>
          <a:xfrm>
            <a:off x="9795752" y="1"/>
            <a:ext cx="2218445" cy="2962992"/>
          </a:xfrm>
          <a:prstGeom prst="rect">
            <a:avLst/>
          </a:prstGeom>
        </p:spPr>
      </p:pic>
      <p:grpSp>
        <p:nvGrpSpPr>
          <p:cNvPr id="4" name="Groep 3"/>
          <p:cNvGrpSpPr/>
          <p:nvPr/>
        </p:nvGrpSpPr>
        <p:grpSpPr>
          <a:xfrm>
            <a:off x="467704" y="3024904"/>
            <a:ext cx="11546493" cy="3139321"/>
            <a:chOff x="467704" y="3024904"/>
            <a:chExt cx="11546493" cy="3139321"/>
          </a:xfrm>
        </p:grpSpPr>
        <p:sp>
          <p:nvSpPr>
            <p:cNvPr id="6" name="Rechthoek 5"/>
            <p:cNvSpPr/>
            <p:nvPr/>
          </p:nvSpPr>
          <p:spPr>
            <a:xfrm>
              <a:off x="467704" y="3024904"/>
              <a:ext cx="8604870" cy="3139321"/>
            </a:xfrm>
            <a:prstGeom prst="rect">
              <a:avLst/>
            </a:prstGeom>
          </p:spPr>
          <p:txBody>
            <a:bodyPr wrap="square">
              <a:spAutoFit/>
            </a:bodyPr>
            <a:lstStyle/>
            <a:p>
              <a:pPr lvl="0"/>
              <a:r>
                <a:rPr lang="en-GB" dirty="0" smtClean="0">
                  <a:solidFill>
                    <a:srgbClr val="000000"/>
                  </a:solidFill>
                  <a:latin typeface="Calibri Light" panose="020F0302020204030204"/>
                </a:rPr>
                <a:t>Dialysis </a:t>
              </a:r>
              <a:r>
                <a:rPr lang="en-GB" dirty="0">
                  <a:solidFill>
                    <a:srgbClr val="000000"/>
                  </a:solidFill>
                  <a:latin typeface="Calibri Light" panose="020F0302020204030204"/>
                </a:rPr>
                <a:t>machines require many different types of </a:t>
              </a:r>
              <a:r>
                <a:rPr lang="en-GB" b="1" dirty="0">
                  <a:solidFill>
                    <a:srgbClr val="7030A0"/>
                  </a:solidFill>
                  <a:latin typeface="Calibri Light" panose="020F0302020204030204"/>
                </a:rPr>
                <a:t>sensors</a:t>
              </a:r>
              <a:r>
                <a:rPr lang="en-GB" dirty="0">
                  <a:solidFill>
                    <a:srgbClr val="000000"/>
                  </a:solidFill>
                  <a:latin typeface="Calibri Light" panose="020F0302020204030204"/>
                </a:rPr>
                <a:t> to monitor various parameters. </a:t>
              </a:r>
              <a:endParaRPr lang="en-GB" dirty="0" smtClean="0">
                <a:solidFill>
                  <a:srgbClr val="000000"/>
                </a:solidFill>
                <a:latin typeface="Calibri Light" panose="020F0302020204030204"/>
              </a:endParaRPr>
            </a:p>
            <a:p>
              <a:pPr marL="742950" lvl="1" indent="-285750">
                <a:buFont typeface="Arial" panose="020B0604020202020204" pitchFamily="34" charset="0"/>
                <a:buChar char="•"/>
              </a:pPr>
              <a:r>
                <a:rPr lang="en-GB" dirty="0" smtClean="0">
                  <a:solidFill>
                    <a:srgbClr val="000000"/>
                  </a:solidFill>
                  <a:latin typeface="Calibri Light" panose="020F0302020204030204"/>
                </a:rPr>
                <a:t>Blood </a:t>
              </a:r>
              <a:r>
                <a:rPr lang="en-GB" dirty="0">
                  <a:solidFill>
                    <a:srgbClr val="000000"/>
                  </a:solidFill>
                  <a:latin typeface="Calibri Light" panose="020F0302020204030204"/>
                </a:rPr>
                <a:t>pressure at various points in the extracorporeal </a:t>
              </a:r>
              <a:r>
                <a:rPr lang="en-GB" dirty="0" smtClean="0">
                  <a:solidFill>
                    <a:srgbClr val="000000"/>
                  </a:solidFill>
                  <a:latin typeface="Calibri Light" panose="020F0302020204030204"/>
                </a:rPr>
                <a:t>circuit,</a:t>
              </a:r>
            </a:p>
            <a:p>
              <a:pPr marL="742950" lvl="1" indent="-285750">
                <a:buFont typeface="Arial" panose="020B0604020202020204" pitchFamily="34" charset="0"/>
                <a:buChar char="•"/>
              </a:pPr>
              <a:r>
                <a:rPr lang="en-GB" dirty="0" smtClean="0">
                  <a:solidFill>
                    <a:srgbClr val="000000"/>
                  </a:solidFill>
                  <a:latin typeface="Calibri Light" panose="020F0302020204030204"/>
                </a:rPr>
                <a:t>dialysate </a:t>
              </a:r>
              <a:r>
                <a:rPr lang="en-GB" dirty="0">
                  <a:solidFill>
                    <a:srgbClr val="000000"/>
                  </a:solidFill>
                  <a:latin typeface="Calibri Light" panose="020F0302020204030204"/>
                </a:rPr>
                <a:t>pressure, </a:t>
              </a:r>
              <a:endParaRPr lang="en-GB" dirty="0" smtClean="0">
                <a:solidFill>
                  <a:srgbClr val="000000"/>
                </a:solidFill>
                <a:latin typeface="Calibri Light" panose="020F0302020204030204"/>
              </a:endParaRPr>
            </a:p>
            <a:p>
              <a:pPr marL="742950" lvl="1" indent="-285750">
                <a:buFont typeface="Arial" panose="020B0604020202020204" pitchFamily="34" charset="0"/>
                <a:buChar char="•"/>
              </a:pPr>
              <a:r>
                <a:rPr lang="en-GB" dirty="0" smtClean="0">
                  <a:solidFill>
                    <a:srgbClr val="000000"/>
                  </a:solidFill>
                  <a:latin typeface="Calibri Light" panose="020F0302020204030204"/>
                </a:rPr>
                <a:t>temperature</a:t>
              </a:r>
              <a:r>
                <a:rPr lang="en-GB" dirty="0">
                  <a:solidFill>
                    <a:srgbClr val="000000"/>
                  </a:solidFill>
                  <a:latin typeface="Calibri Light" panose="020F0302020204030204"/>
                </a:rPr>
                <a:t>, </a:t>
              </a:r>
              <a:endParaRPr lang="en-GB" dirty="0" smtClean="0">
                <a:solidFill>
                  <a:srgbClr val="000000"/>
                </a:solidFill>
                <a:latin typeface="Calibri Light" panose="020F0302020204030204"/>
              </a:endParaRPr>
            </a:p>
            <a:p>
              <a:pPr marL="742950" lvl="1" indent="-285750">
                <a:buFont typeface="Arial" panose="020B0604020202020204" pitchFamily="34" charset="0"/>
                <a:buChar char="•"/>
              </a:pPr>
              <a:r>
                <a:rPr lang="en-GB" dirty="0" smtClean="0">
                  <a:solidFill>
                    <a:srgbClr val="000000"/>
                  </a:solidFill>
                  <a:latin typeface="Calibri Light" panose="020F0302020204030204"/>
                </a:rPr>
                <a:t>O2-saturation</a:t>
              </a:r>
              <a:r>
                <a:rPr lang="en-GB" dirty="0">
                  <a:solidFill>
                    <a:srgbClr val="000000"/>
                  </a:solidFill>
                  <a:latin typeface="Calibri Light" panose="020F0302020204030204"/>
                </a:rPr>
                <a:t>, </a:t>
              </a:r>
              <a:endParaRPr lang="en-GB" dirty="0" smtClean="0">
                <a:solidFill>
                  <a:srgbClr val="000000"/>
                </a:solidFill>
                <a:latin typeface="Calibri Light" panose="020F0302020204030204"/>
              </a:endParaRPr>
            </a:p>
            <a:p>
              <a:pPr marL="742950" lvl="1" indent="-285750">
                <a:buFont typeface="Arial" panose="020B0604020202020204" pitchFamily="34" charset="0"/>
                <a:buChar char="•"/>
              </a:pPr>
              <a:r>
                <a:rPr lang="en-GB" dirty="0" smtClean="0">
                  <a:solidFill>
                    <a:srgbClr val="000000"/>
                  </a:solidFill>
                  <a:latin typeface="Calibri Light" panose="020F0302020204030204"/>
                </a:rPr>
                <a:t>motor </a:t>
              </a:r>
              <a:r>
                <a:rPr lang="en-GB" dirty="0">
                  <a:solidFill>
                    <a:srgbClr val="000000"/>
                  </a:solidFill>
                  <a:latin typeface="Calibri Light" panose="020F0302020204030204"/>
                </a:rPr>
                <a:t>speed, </a:t>
              </a:r>
              <a:endParaRPr lang="en-GB" dirty="0" smtClean="0">
                <a:solidFill>
                  <a:srgbClr val="000000"/>
                </a:solidFill>
                <a:latin typeface="Calibri Light" panose="020F0302020204030204"/>
              </a:endParaRPr>
            </a:p>
            <a:p>
              <a:pPr marL="742950" lvl="1" indent="-285750">
                <a:buFont typeface="Arial" panose="020B0604020202020204" pitchFamily="34" charset="0"/>
                <a:buChar char="•"/>
              </a:pPr>
              <a:r>
                <a:rPr lang="en-GB" dirty="0" smtClean="0">
                  <a:solidFill>
                    <a:srgbClr val="000000"/>
                  </a:solidFill>
                  <a:latin typeface="Calibri Light" panose="020F0302020204030204"/>
                </a:rPr>
                <a:t>dialyzer </a:t>
              </a:r>
              <a:r>
                <a:rPr lang="en-GB" dirty="0">
                  <a:solidFill>
                    <a:srgbClr val="000000"/>
                  </a:solidFill>
                  <a:latin typeface="Calibri Light" panose="020F0302020204030204"/>
                </a:rPr>
                <a:t>membrane pressure gradient, </a:t>
              </a:r>
              <a:endParaRPr lang="en-GB" dirty="0" smtClean="0">
                <a:solidFill>
                  <a:srgbClr val="000000"/>
                </a:solidFill>
                <a:latin typeface="Calibri Light" panose="020F0302020204030204"/>
              </a:endParaRPr>
            </a:p>
            <a:p>
              <a:pPr marL="742950" lvl="1" indent="-285750">
                <a:buFont typeface="Arial" panose="020B0604020202020204" pitchFamily="34" charset="0"/>
                <a:buChar char="•"/>
              </a:pPr>
              <a:r>
                <a:rPr lang="en-GB" dirty="0" smtClean="0">
                  <a:solidFill>
                    <a:srgbClr val="000000"/>
                  </a:solidFill>
                  <a:latin typeface="Calibri Light" panose="020F0302020204030204"/>
                </a:rPr>
                <a:t>air </a:t>
              </a:r>
            </a:p>
            <a:p>
              <a:pPr lvl="0"/>
              <a:r>
                <a:rPr lang="en-GB" dirty="0" smtClean="0">
                  <a:solidFill>
                    <a:srgbClr val="000000"/>
                  </a:solidFill>
                  <a:latin typeface="Calibri Light" panose="020F0302020204030204"/>
                </a:rPr>
                <a:t>are </a:t>
              </a:r>
              <a:r>
                <a:rPr lang="en-GB" dirty="0">
                  <a:solidFill>
                    <a:srgbClr val="000000"/>
                  </a:solidFill>
                  <a:latin typeface="Calibri Light" panose="020F0302020204030204"/>
                </a:rPr>
                <a:t>all monitored for proper values during dialysis. Unless they have digital outputs, the sensors' </a:t>
              </a:r>
              <a:r>
                <a:rPr lang="en-GB" dirty="0" smtClean="0">
                  <a:solidFill>
                    <a:srgbClr val="000000"/>
                  </a:solidFill>
                  <a:latin typeface="Calibri Light" panose="020F0302020204030204"/>
                </a:rPr>
                <a:t>analogue </a:t>
              </a:r>
              <a:r>
                <a:rPr lang="en-GB" dirty="0">
                  <a:solidFill>
                    <a:srgbClr val="000000"/>
                  </a:solidFill>
                  <a:latin typeface="Calibri Light" panose="020F0302020204030204"/>
                </a:rPr>
                <a:t>signals must be amplified, filtered, and digitized before being sent to the controller. </a:t>
              </a:r>
            </a:p>
          </p:txBody>
        </p:sp>
        <p:pic>
          <p:nvPicPr>
            <p:cNvPr id="10" name="Afbeelding 9"/>
            <p:cNvPicPr>
              <a:picLocks noChangeAspect="1"/>
            </p:cNvPicPr>
            <p:nvPr/>
          </p:nvPicPr>
          <p:blipFill>
            <a:blip r:embed="rId3"/>
            <a:stretch>
              <a:fillRect/>
            </a:stretch>
          </p:blipFill>
          <p:spPr>
            <a:xfrm>
              <a:off x="9861547" y="3613511"/>
              <a:ext cx="2152650" cy="2143125"/>
            </a:xfrm>
            <a:prstGeom prst="rect">
              <a:avLst/>
            </a:prstGeom>
          </p:spPr>
        </p:pic>
      </p:grpSp>
    </p:spTree>
    <p:extLst>
      <p:ext uri="{BB962C8B-B14F-4D97-AF65-F5344CB8AC3E}">
        <p14:creationId xmlns:p14="http://schemas.microsoft.com/office/powerpoint/2010/main" val="3800272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9378951" cy="673629"/>
          </a:xfrm>
        </p:spPr>
        <p:txBody>
          <a:bodyPr>
            <a:normAutofit/>
          </a:bodyPr>
          <a:lstStyle/>
          <a:p>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Components: Microcontrollers </a:t>
            </a: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and Alarms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8"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a:solidFill>
                  <a:srgbClr val="2E74B5"/>
                </a:solidFill>
                <a:latin typeface="Calibri Light" panose="020F0302020204030204" pitchFamily="34" charset="0"/>
                <a:cs typeface="Times New Roman" panose="02020603050405020304" pitchFamily="18" charset="0"/>
              </a:rPr>
              <a:t>Haemodialysis machine </a:t>
            </a:r>
            <a:endParaRPr lang="en-GB" sz="2000" dirty="0"/>
          </a:p>
        </p:txBody>
      </p:sp>
      <p:sp>
        <p:nvSpPr>
          <p:cNvPr id="4" name="Rechthoek 3"/>
          <p:cNvSpPr/>
          <p:nvPr/>
        </p:nvSpPr>
        <p:spPr>
          <a:xfrm>
            <a:off x="412130" y="1484369"/>
            <a:ext cx="7284070" cy="2200602"/>
          </a:xfrm>
          <a:prstGeom prst="rect">
            <a:avLst/>
          </a:prstGeom>
        </p:spPr>
        <p:txBody>
          <a:bodyPr wrap="square">
            <a:spAutoFit/>
          </a:bodyPr>
          <a:lstStyle/>
          <a:p>
            <a:r>
              <a:rPr lang="en-GB" dirty="0" smtClean="0">
                <a:latin typeface="+mj-lt"/>
              </a:rPr>
              <a:t>Because </a:t>
            </a:r>
            <a:r>
              <a:rPr lang="en-GB" dirty="0">
                <a:latin typeface="+mj-lt"/>
              </a:rPr>
              <a:t>of the large number of input signals to be monitored and the large number of pumps and other mechanisms to be controlled, many of these functions are performed with </a:t>
            </a:r>
            <a:r>
              <a:rPr lang="en-GB" b="1" dirty="0">
                <a:solidFill>
                  <a:srgbClr val="7030A0"/>
                </a:solidFill>
                <a:latin typeface="+mj-lt"/>
              </a:rPr>
              <a:t>dedicated microcontrollers </a:t>
            </a:r>
            <a:r>
              <a:rPr lang="en-GB" dirty="0">
                <a:latin typeface="+mj-lt"/>
              </a:rPr>
              <a:t>for that portion of the system. </a:t>
            </a:r>
            <a:endParaRPr lang="en-GB" dirty="0" smtClean="0">
              <a:latin typeface="+mj-lt"/>
            </a:endParaRPr>
          </a:p>
          <a:p>
            <a:endParaRPr lang="en-GB" sz="1100" dirty="0">
              <a:latin typeface="+mj-lt"/>
            </a:endParaRPr>
          </a:p>
          <a:p>
            <a:r>
              <a:rPr lang="en-GB" dirty="0" smtClean="0">
                <a:latin typeface="+mj-lt"/>
              </a:rPr>
              <a:t>Controlling </a:t>
            </a:r>
            <a:r>
              <a:rPr lang="en-GB" dirty="0">
                <a:latin typeface="+mj-lt"/>
              </a:rPr>
              <a:t>the overall system will be a </a:t>
            </a:r>
            <a:r>
              <a:rPr lang="en-GB" b="1" dirty="0">
                <a:solidFill>
                  <a:srgbClr val="7030A0"/>
                </a:solidFill>
                <a:latin typeface="+mj-lt"/>
              </a:rPr>
              <a:t>main processor </a:t>
            </a:r>
            <a:r>
              <a:rPr lang="en-GB" dirty="0">
                <a:latin typeface="+mj-lt"/>
              </a:rPr>
              <a:t>capable of running a full operating system and </a:t>
            </a:r>
            <a:r>
              <a:rPr lang="en-GB" dirty="0" smtClean="0">
                <a:latin typeface="+mj-lt"/>
              </a:rPr>
              <a:t>GUI (Graphical User Interface). </a:t>
            </a:r>
            <a:r>
              <a:rPr lang="en-GB" dirty="0">
                <a:latin typeface="+mj-lt"/>
              </a:rPr>
              <a:t>Communication between the controllers is required to send data, commands, and alerts</a:t>
            </a:r>
            <a:r>
              <a:rPr lang="en-GB" dirty="0" smtClean="0">
                <a:latin typeface="+mj-lt"/>
              </a:rPr>
              <a:t>.</a:t>
            </a:r>
            <a:endParaRPr lang="en-GB" dirty="0">
              <a:latin typeface="+mj-lt"/>
            </a:endParaRPr>
          </a:p>
        </p:txBody>
      </p:sp>
      <p:pic>
        <p:nvPicPr>
          <p:cNvPr id="7" name="Afbeelding 6"/>
          <p:cNvPicPr>
            <a:picLocks noChangeAspect="1"/>
          </p:cNvPicPr>
          <p:nvPr/>
        </p:nvPicPr>
        <p:blipFill rotWithShape="1">
          <a:blip r:embed="rId2" cstate="email">
            <a:extLst>
              <a:ext uri="{28A0092B-C50C-407E-A947-70E740481C1C}">
                <a14:useLocalDpi xmlns:a14="http://schemas.microsoft.com/office/drawing/2010/main"/>
              </a:ext>
            </a:extLst>
          </a:blip>
          <a:srcRect l="6444" t="9353" r="5852" b="17758"/>
          <a:stretch/>
        </p:blipFill>
        <p:spPr>
          <a:xfrm>
            <a:off x="8072410" y="1563992"/>
            <a:ext cx="3766197" cy="2086677"/>
          </a:xfrm>
          <a:prstGeom prst="rect">
            <a:avLst/>
          </a:prstGeom>
        </p:spPr>
      </p:pic>
      <p:grpSp>
        <p:nvGrpSpPr>
          <p:cNvPr id="3" name="Groep 2"/>
          <p:cNvGrpSpPr/>
          <p:nvPr/>
        </p:nvGrpSpPr>
        <p:grpSpPr>
          <a:xfrm>
            <a:off x="476249" y="4159976"/>
            <a:ext cx="10860619" cy="1999093"/>
            <a:chOff x="476249" y="4107987"/>
            <a:chExt cx="10860619" cy="1999093"/>
          </a:xfrm>
        </p:grpSpPr>
        <p:sp>
          <p:nvSpPr>
            <p:cNvPr id="5" name="Rechthoek 4"/>
            <p:cNvSpPr/>
            <p:nvPr/>
          </p:nvSpPr>
          <p:spPr>
            <a:xfrm>
              <a:off x="476249" y="4844114"/>
              <a:ext cx="7389284" cy="646331"/>
            </a:xfrm>
            <a:prstGeom prst="rect">
              <a:avLst/>
            </a:prstGeom>
          </p:spPr>
          <p:txBody>
            <a:bodyPr wrap="square">
              <a:spAutoFit/>
            </a:bodyPr>
            <a:lstStyle/>
            <a:p>
              <a:pPr lvl="0"/>
              <a:r>
                <a:rPr lang="en-GB" dirty="0" smtClean="0">
                  <a:solidFill>
                    <a:srgbClr val="000000"/>
                  </a:solidFill>
                  <a:latin typeface="Calibri Light" panose="020F0302020204030204"/>
                </a:rPr>
                <a:t>Both </a:t>
              </a:r>
              <a:r>
                <a:rPr lang="en-GB" b="1" dirty="0">
                  <a:solidFill>
                    <a:srgbClr val="7030A0"/>
                  </a:solidFill>
                  <a:latin typeface="Calibri Light" panose="020F0302020204030204"/>
                </a:rPr>
                <a:t>audible </a:t>
              </a:r>
              <a:r>
                <a:rPr lang="en-GB" dirty="0">
                  <a:solidFill>
                    <a:srgbClr val="000000"/>
                  </a:solidFill>
                  <a:latin typeface="Calibri Light" panose="020F0302020204030204"/>
                </a:rPr>
                <a:t>and </a:t>
              </a:r>
              <a:r>
                <a:rPr lang="en-GB" b="1" dirty="0">
                  <a:solidFill>
                    <a:srgbClr val="7030A0"/>
                  </a:solidFill>
                  <a:latin typeface="Calibri Light" panose="020F0302020204030204"/>
                </a:rPr>
                <a:t>visible alarms </a:t>
              </a:r>
              <a:r>
                <a:rPr lang="en-GB" dirty="0">
                  <a:solidFill>
                    <a:srgbClr val="000000"/>
                  </a:solidFill>
                  <a:latin typeface="Calibri Light" panose="020F0302020204030204"/>
                </a:rPr>
                <a:t>are provided to alert users when a warning is needed or a fault condition has occurred.</a:t>
              </a:r>
            </a:p>
          </p:txBody>
        </p:sp>
        <p:pic>
          <p:nvPicPr>
            <p:cNvPr id="9" name="Afbeelding 8"/>
            <p:cNvPicPr>
              <a:picLocks noChangeAspect="1"/>
            </p:cNvPicPr>
            <p:nvPr/>
          </p:nvPicPr>
          <p:blipFill rotWithShape="1">
            <a:blip r:embed="rId3" cstate="email">
              <a:extLst>
                <a:ext uri="{28A0092B-C50C-407E-A947-70E740481C1C}">
                  <a14:useLocalDpi xmlns:a14="http://schemas.microsoft.com/office/drawing/2010/main"/>
                </a:ext>
              </a:extLst>
            </a:blip>
            <a:srcRect t="2666" b="9624"/>
            <a:stretch/>
          </p:blipFill>
          <p:spPr>
            <a:xfrm>
              <a:off x="8524242" y="4107987"/>
              <a:ext cx="2812626" cy="1999093"/>
            </a:xfrm>
            <a:prstGeom prst="rect">
              <a:avLst/>
            </a:prstGeom>
          </p:spPr>
        </p:pic>
      </p:grpSp>
    </p:spTree>
    <p:extLst>
      <p:ext uri="{BB962C8B-B14F-4D97-AF65-F5344CB8AC3E}">
        <p14:creationId xmlns:p14="http://schemas.microsoft.com/office/powerpoint/2010/main" val="2518956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Components: Power Supply</a:t>
            </a: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8"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a:solidFill>
                  <a:srgbClr val="2E74B5"/>
                </a:solidFill>
                <a:latin typeface="Calibri Light" panose="020F0302020204030204" pitchFamily="34" charset="0"/>
                <a:cs typeface="Times New Roman" panose="02020603050405020304" pitchFamily="18" charset="0"/>
              </a:rPr>
              <a:t>Haemodialysis machine </a:t>
            </a:r>
            <a:endParaRPr lang="en-GB" sz="2000" dirty="0"/>
          </a:p>
        </p:txBody>
      </p:sp>
      <p:sp>
        <p:nvSpPr>
          <p:cNvPr id="4" name="Rechthoek 3"/>
          <p:cNvSpPr/>
          <p:nvPr/>
        </p:nvSpPr>
        <p:spPr>
          <a:xfrm>
            <a:off x="412130" y="1523966"/>
            <a:ext cx="7131670" cy="3416320"/>
          </a:xfrm>
          <a:prstGeom prst="rect">
            <a:avLst/>
          </a:prstGeom>
        </p:spPr>
        <p:txBody>
          <a:bodyPr wrap="square">
            <a:spAutoFit/>
          </a:bodyPr>
          <a:lstStyle/>
          <a:p>
            <a:r>
              <a:rPr lang="en-GB" dirty="0" smtClean="0">
                <a:latin typeface="+mj-lt"/>
              </a:rPr>
              <a:t>Due </a:t>
            </a:r>
            <a:r>
              <a:rPr lang="en-GB" dirty="0">
                <a:latin typeface="+mj-lt"/>
              </a:rPr>
              <a:t>to the long duration of the dialysis process, all dialysis equipment </a:t>
            </a:r>
            <a:r>
              <a:rPr lang="en-GB" b="1" dirty="0">
                <a:solidFill>
                  <a:srgbClr val="7030A0"/>
                </a:solidFill>
                <a:latin typeface="+mj-lt"/>
              </a:rPr>
              <a:t>is </a:t>
            </a:r>
            <a:r>
              <a:rPr lang="en-GB" b="1" dirty="0" smtClean="0">
                <a:solidFill>
                  <a:srgbClr val="7030A0"/>
                </a:solidFill>
                <a:latin typeface="+mj-lt"/>
              </a:rPr>
              <a:t>AC-line powered </a:t>
            </a:r>
            <a:r>
              <a:rPr lang="en-GB" dirty="0" smtClean="0">
                <a:latin typeface="+mj-lt"/>
              </a:rPr>
              <a:t>(i.e. not battery). </a:t>
            </a:r>
            <a:r>
              <a:rPr lang="en-GB" dirty="0">
                <a:latin typeface="+mj-lt"/>
              </a:rPr>
              <a:t>Standard AC-DC </a:t>
            </a:r>
            <a:r>
              <a:rPr lang="en-GB" dirty="0" smtClean="0">
                <a:latin typeface="+mj-lt"/>
              </a:rPr>
              <a:t>converters, </a:t>
            </a:r>
            <a:r>
              <a:rPr lang="en-GB" dirty="0">
                <a:latin typeface="+mj-lt"/>
              </a:rPr>
              <a:t>meeting medical safety </a:t>
            </a:r>
            <a:r>
              <a:rPr lang="en-GB" dirty="0" smtClean="0">
                <a:latin typeface="+mj-lt"/>
              </a:rPr>
              <a:t>standards, </a:t>
            </a:r>
            <a:r>
              <a:rPr lang="en-GB" dirty="0">
                <a:latin typeface="+mj-lt"/>
              </a:rPr>
              <a:t>are employed. Due to the variety of components requiring power, a variety of </a:t>
            </a:r>
            <a:r>
              <a:rPr lang="en-GB" dirty="0" smtClean="0">
                <a:latin typeface="+mj-lt"/>
              </a:rPr>
              <a:t>DC voltages is needed </a:t>
            </a:r>
            <a:r>
              <a:rPr lang="en-GB" dirty="0">
                <a:latin typeface="+mj-lt"/>
              </a:rPr>
              <a:t>at different power levels. </a:t>
            </a:r>
            <a:endParaRPr lang="en-GB" dirty="0" smtClean="0">
              <a:latin typeface="+mj-lt"/>
            </a:endParaRPr>
          </a:p>
          <a:p>
            <a:endParaRPr lang="en-GB" dirty="0">
              <a:latin typeface="+mj-lt"/>
            </a:endParaRPr>
          </a:p>
          <a:p>
            <a:r>
              <a:rPr lang="en-GB" dirty="0">
                <a:latin typeface="+mj-lt"/>
              </a:rPr>
              <a:t>Safety regulations require power-supply self-monitoring for voltage, temperature, and current flow</a:t>
            </a:r>
            <a:r>
              <a:rPr lang="en-GB" dirty="0" smtClean="0">
                <a:latin typeface="+mj-lt"/>
              </a:rPr>
              <a:t>. </a:t>
            </a:r>
            <a:r>
              <a:rPr lang="en-GB" b="1" dirty="0" smtClean="0">
                <a:solidFill>
                  <a:srgbClr val="7030A0"/>
                </a:solidFill>
                <a:latin typeface="+mj-lt"/>
              </a:rPr>
              <a:t>Overvoltage </a:t>
            </a:r>
            <a:r>
              <a:rPr lang="en-GB" dirty="0">
                <a:latin typeface="+mj-lt"/>
              </a:rPr>
              <a:t>and </a:t>
            </a:r>
            <a:r>
              <a:rPr lang="en-GB" b="1" dirty="0">
                <a:solidFill>
                  <a:srgbClr val="7030A0"/>
                </a:solidFill>
                <a:latin typeface="+mj-lt"/>
              </a:rPr>
              <a:t>undervoltage detectors </a:t>
            </a:r>
            <a:r>
              <a:rPr lang="en-GB" dirty="0">
                <a:latin typeface="+mj-lt"/>
              </a:rPr>
              <a:t>are common. </a:t>
            </a:r>
            <a:endParaRPr lang="en-GB" dirty="0" smtClean="0">
              <a:latin typeface="+mj-lt"/>
            </a:endParaRPr>
          </a:p>
          <a:p>
            <a:endParaRPr lang="en-GB" dirty="0">
              <a:latin typeface="+mj-lt"/>
            </a:endParaRPr>
          </a:p>
          <a:p>
            <a:r>
              <a:rPr lang="en-GB" dirty="0" smtClean="0">
                <a:latin typeface="+mj-lt"/>
              </a:rPr>
              <a:t>Due </a:t>
            </a:r>
            <a:r>
              <a:rPr lang="en-GB" dirty="0">
                <a:latin typeface="+mj-lt"/>
              </a:rPr>
              <a:t>to the higher power levels, active cooling is required using </a:t>
            </a:r>
            <a:r>
              <a:rPr lang="en-GB" b="1" dirty="0">
                <a:solidFill>
                  <a:srgbClr val="7030A0"/>
                </a:solidFill>
                <a:latin typeface="+mj-lt"/>
              </a:rPr>
              <a:t>fans </a:t>
            </a:r>
            <a:r>
              <a:rPr lang="en-GB" dirty="0">
                <a:latin typeface="+mj-lt"/>
              </a:rPr>
              <a:t>and</a:t>
            </a:r>
            <a:r>
              <a:rPr lang="en-GB" b="1" dirty="0">
                <a:solidFill>
                  <a:srgbClr val="7030A0"/>
                </a:solidFill>
                <a:latin typeface="+mj-lt"/>
              </a:rPr>
              <a:t> temperature sensors</a:t>
            </a:r>
            <a:r>
              <a:rPr lang="en-GB" dirty="0">
                <a:latin typeface="+mj-lt"/>
              </a:rPr>
              <a:t> in a variety of locations</a:t>
            </a:r>
            <a:r>
              <a:rPr lang="en-GB" dirty="0" smtClean="0">
                <a:latin typeface="+mj-lt"/>
              </a:rPr>
              <a:t>.</a:t>
            </a:r>
            <a:endParaRPr lang="en-GB" dirty="0">
              <a:latin typeface="+mj-lt"/>
            </a:endParaRPr>
          </a:p>
        </p:txBody>
      </p:sp>
      <p:pic>
        <p:nvPicPr>
          <p:cNvPr id="3" name="Afbeelding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33268" y="51251"/>
            <a:ext cx="3753570" cy="6214416"/>
          </a:xfrm>
          <a:prstGeom prst="rect">
            <a:avLst/>
          </a:prstGeom>
        </p:spPr>
      </p:pic>
    </p:spTree>
    <p:extLst>
      <p:ext uri="{BB962C8B-B14F-4D97-AF65-F5344CB8AC3E}">
        <p14:creationId xmlns:p14="http://schemas.microsoft.com/office/powerpoint/2010/main" val="22322054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8"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a:solidFill>
                  <a:srgbClr val="2E74B5"/>
                </a:solidFill>
                <a:latin typeface="Calibri Light" panose="020F0302020204030204" pitchFamily="34" charset="0"/>
                <a:cs typeface="Times New Roman" panose="02020603050405020304" pitchFamily="18" charset="0"/>
              </a:rPr>
              <a:t>Haemodialysis machine </a:t>
            </a:r>
            <a:endParaRPr lang="en-GB" sz="2000" dirty="0"/>
          </a:p>
        </p:txBody>
      </p:sp>
      <p:pic>
        <p:nvPicPr>
          <p:cNvPr id="5" name="Afbeelding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072466" y="0"/>
            <a:ext cx="8111067" cy="6850057"/>
          </a:xfrm>
          <a:prstGeom prst="rect">
            <a:avLst/>
          </a:prstGeom>
        </p:spPr>
      </p:pic>
      <p:sp>
        <p:nvSpPr>
          <p:cNvPr id="7" name="Tekstvak 6"/>
          <p:cNvSpPr txBox="1"/>
          <p:nvPr/>
        </p:nvSpPr>
        <p:spPr>
          <a:xfrm>
            <a:off x="223617" y="2421403"/>
            <a:ext cx="3442450" cy="1661993"/>
          </a:xfrm>
          <a:prstGeom prst="rect">
            <a:avLst/>
          </a:prstGeom>
          <a:noFill/>
        </p:spPr>
        <p:txBody>
          <a:bodyPr wrap="square" rtlCol="0">
            <a:spAutoFit/>
          </a:bodyPr>
          <a:lstStyle/>
          <a:p>
            <a:pPr algn="ctr">
              <a:lnSpc>
                <a:spcPct val="85000"/>
              </a:lnSpc>
              <a:spcBef>
                <a:spcPct val="0"/>
              </a:spcBef>
            </a:pPr>
            <a:r>
              <a:rPr lang="en-GB" sz="4000" b="1" kern="0" spc="-5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Block Diagram </a:t>
            </a:r>
            <a:r>
              <a:rPr lang="en-GB" sz="4000" b="1" kern="0" spc="-5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of a (simple) </a:t>
            </a:r>
          </a:p>
          <a:p>
            <a:pPr algn="ctr">
              <a:lnSpc>
                <a:spcPct val="85000"/>
              </a:lnSpc>
              <a:spcBef>
                <a:spcPct val="0"/>
              </a:spcBef>
            </a:pPr>
            <a:r>
              <a:rPr lang="en-GB" sz="4000" b="1" kern="0" spc="-5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dialysis system</a:t>
            </a:r>
          </a:p>
        </p:txBody>
      </p:sp>
    </p:spTree>
    <p:extLst>
      <p:ext uri="{BB962C8B-B14F-4D97-AF65-F5344CB8AC3E}">
        <p14:creationId xmlns:p14="http://schemas.microsoft.com/office/powerpoint/2010/main" val="41642249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Trouble shooting</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8"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a:solidFill>
                  <a:srgbClr val="2E74B5"/>
                </a:solidFill>
                <a:latin typeface="Calibri Light" panose="020F0302020204030204" pitchFamily="34" charset="0"/>
                <a:cs typeface="Times New Roman" panose="02020603050405020304" pitchFamily="18" charset="0"/>
              </a:rPr>
              <a:t>Haemodialysis machine </a:t>
            </a:r>
            <a:endParaRPr lang="en-GB" sz="2000" dirty="0"/>
          </a:p>
        </p:txBody>
      </p:sp>
      <p:pic>
        <p:nvPicPr>
          <p:cNvPr id="3" name="Afbeelding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824982" y="143933"/>
            <a:ext cx="6256953" cy="6739350"/>
          </a:xfrm>
          <a:prstGeom prst="rect">
            <a:avLst/>
          </a:prstGeom>
        </p:spPr>
      </p:pic>
      <p:pic>
        <p:nvPicPr>
          <p:cNvPr id="9" name="Afbeelding 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7958" y="5758654"/>
            <a:ext cx="5161196" cy="575734"/>
          </a:xfrm>
          <a:prstGeom prst="rect">
            <a:avLst/>
          </a:prstGeom>
        </p:spPr>
      </p:pic>
      <p:sp>
        <p:nvSpPr>
          <p:cNvPr id="4" name="Tekstvak 3"/>
          <p:cNvSpPr txBox="1"/>
          <p:nvPr/>
        </p:nvSpPr>
        <p:spPr>
          <a:xfrm>
            <a:off x="1334180" y="2860025"/>
            <a:ext cx="3366819" cy="1323439"/>
          </a:xfrm>
          <a:prstGeom prst="rect">
            <a:avLst/>
          </a:prstGeom>
          <a:solidFill>
            <a:schemeClr val="bg2"/>
          </a:solidFill>
          <a:ln>
            <a:solidFill>
              <a:srgbClr val="7030A0"/>
            </a:solidFill>
          </a:ln>
        </p:spPr>
        <p:txBody>
          <a:bodyPr wrap="none" rtlCol="0">
            <a:spAutoFit/>
          </a:bodyPr>
          <a:lstStyle/>
          <a:p>
            <a:pPr algn="ctr"/>
            <a:r>
              <a:rPr lang="en-GB" sz="2000" b="1" dirty="0" smtClean="0">
                <a:latin typeface="+mj-lt"/>
              </a:rPr>
              <a:t>find the service docs</a:t>
            </a:r>
          </a:p>
          <a:p>
            <a:pPr marL="342900" indent="-342900" algn="ctr">
              <a:buFont typeface="Arial" panose="020B0604020202020204" pitchFamily="34" charset="0"/>
              <a:buChar char="•"/>
            </a:pPr>
            <a:r>
              <a:rPr lang="en-GB" sz="2000" dirty="0" smtClean="0">
                <a:latin typeface="+mj-lt"/>
              </a:rPr>
              <a:t>for user training</a:t>
            </a:r>
          </a:p>
          <a:p>
            <a:pPr marL="342900" indent="-342900" algn="ctr">
              <a:buFont typeface="Arial" panose="020B0604020202020204" pitchFamily="34" charset="0"/>
              <a:buChar char="•"/>
            </a:pPr>
            <a:r>
              <a:rPr lang="en-GB" sz="2000" dirty="0" smtClean="0">
                <a:latin typeface="+mj-lt"/>
              </a:rPr>
              <a:t>for preventive maintenance</a:t>
            </a:r>
          </a:p>
          <a:p>
            <a:pPr marL="342900" indent="-342900" algn="ctr">
              <a:buFont typeface="Arial" panose="020B0604020202020204" pitchFamily="34" charset="0"/>
              <a:buChar char="•"/>
            </a:pPr>
            <a:r>
              <a:rPr lang="en-GB" sz="2000" dirty="0" smtClean="0">
                <a:latin typeface="+mj-lt"/>
              </a:rPr>
              <a:t>for corrective maintenance</a:t>
            </a:r>
            <a:endParaRPr lang="en-GB" sz="2000" dirty="0">
              <a:latin typeface="+mj-lt"/>
            </a:endParaRPr>
          </a:p>
        </p:txBody>
      </p:sp>
    </p:spTree>
    <p:extLst>
      <p:ext uri="{BB962C8B-B14F-4D97-AF65-F5344CB8AC3E}">
        <p14:creationId xmlns:p14="http://schemas.microsoft.com/office/powerpoint/2010/main" val="30209651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Haemodialysis patients </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a:solidFill>
                  <a:srgbClr val="2E74B5"/>
                </a:solidFill>
                <a:latin typeface="Calibri Light" panose="020F0302020204030204" pitchFamily="34" charset="0"/>
                <a:cs typeface="Times New Roman" panose="02020603050405020304" pitchFamily="18" charset="0"/>
              </a:rPr>
              <a:t>Haemodialysis machine </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5" name="Rechthoek 4"/>
          <p:cNvSpPr/>
          <p:nvPr/>
        </p:nvSpPr>
        <p:spPr>
          <a:xfrm>
            <a:off x="412130" y="1385076"/>
            <a:ext cx="5980202" cy="1200329"/>
          </a:xfrm>
          <a:prstGeom prst="rect">
            <a:avLst/>
          </a:prstGeom>
        </p:spPr>
        <p:txBody>
          <a:bodyPr wrap="square">
            <a:spAutoFit/>
          </a:bodyPr>
          <a:lstStyle/>
          <a:p>
            <a:pPr lvl="0"/>
            <a:r>
              <a:rPr lang="en-GB" dirty="0" smtClean="0">
                <a:solidFill>
                  <a:srgbClr val="000000"/>
                </a:solidFill>
                <a:latin typeface="Calibri Light" panose="020F0302020204030204"/>
              </a:rPr>
              <a:t>Haemodialysis is </a:t>
            </a:r>
            <a:r>
              <a:rPr lang="en-GB" dirty="0">
                <a:solidFill>
                  <a:srgbClr val="000000"/>
                </a:solidFill>
                <a:latin typeface="Calibri Light" panose="020F0302020204030204"/>
              </a:rPr>
              <a:t>a process for removing </a:t>
            </a:r>
            <a:r>
              <a:rPr lang="en-GB" b="1" dirty="0">
                <a:solidFill>
                  <a:srgbClr val="7030A0"/>
                </a:solidFill>
                <a:latin typeface="Calibri Light" panose="020F0302020204030204"/>
              </a:rPr>
              <a:t>waste</a:t>
            </a:r>
            <a:r>
              <a:rPr lang="en-GB" dirty="0">
                <a:solidFill>
                  <a:srgbClr val="000000"/>
                </a:solidFill>
                <a:latin typeface="Calibri Light" panose="020F0302020204030204"/>
              </a:rPr>
              <a:t> and </a:t>
            </a:r>
            <a:r>
              <a:rPr lang="en-GB" b="1" dirty="0">
                <a:solidFill>
                  <a:srgbClr val="7030A0"/>
                </a:solidFill>
                <a:latin typeface="Calibri Light" panose="020F0302020204030204"/>
              </a:rPr>
              <a:t>excess water </a:t>
            </a:r>
            <a:r>
              <a:rPr lang="en-GB" dirty="0">
                <a:solidFill>
                  <a:srgbClr val="000000"/>
                </a:solidFill>
                <a:latin typeface="Calibri Light" panose="020F0302020204030204"/>
              </a:rPr>
              <a:t>from the </a:t>
            </a:r>
            <a:r>
              <a:rPr lang="en-GB" dirty="0" smtClean="0">
                <a:solidFill>
                  <a:srgbClr val="000000"/>
                </a:solidFill>
                <a:latin typeface="Calibri Light" panose="020F0302020204030204"/>
              </a:rPr>
              <a:t>blood. It is used </a:t>
            </a:r>
            <a:r>
              <a:rPr lang="en-GB" dirty="0">
                <a:solidFill>
                  <a:srgbClr val="000000"/>
                </a:solidFill>
                <a:latin typeface="Calibri Light" panose="020F0302020204030204"/>
              </a:rPr>
              <a:t>primarily as an artificial replacement for lost kidney function in people with kidney failure</a:t>
            </a:r>
            <a:r>
              <a:rPr lang="en-GB" dirty="0" smtClean="0">
                <a:solidFill>
                  <a:srgbClr val="000000"/>
                </a:solidFill>
                <a:latin typeface="Calibri Light" panose="020F0302020204030204"/>
              </a:rPr>
              <a:t>.</a:t>
            </a:r>
            <a:endParaRPr lang="en-GB" dirty="0">
              <a:solidFill>
                <a:srgbClr val="000000"/>
              </a:solidFill>
              <a:latin typeface="Calibri Light" panose="020F0302020204030204"/>
            </a:endParaRPr>
          </a:p>
        </p:txBody>
      </p:sp>
      <p:sp>
        <p:nvSpPr>
          <p:cNvPr id="3" name="Rechthoek 2"/>
          <p:cNvSpPr/>
          <p:nvPr/>
        </p:nvSpPr>
        <p:spPr>
          <a:xfrm>
            <a:off x="412130" y="2667047"/>
            <a:ext cx="5737898" cy="2585323"/>
          </a:xfrm>
          <a:prstGeom prst="rect">
            <a:avLst/>
          </a:prstGeom>
        </p:spPr>
        <p:txBody>
          <a:bodyPr wrap="square">
            <a:spAutoFit/>
          </a:bodyPr>
          <a:lstStyle/>
          <a:p>
            <a:r>
              <a:rPr lang="en-GB" dirty="0" smtClean="0">
                <a:latin typeface="+mj-lt"/>
              </a:rPr>
              <a:t>Haemodialysis is used </a:t>
            </a:r>
            <a:r>
              <a:rPr lang="en-GB" dirty="0">
                <a:latin typeface="+mj-lt"/>
              </a:rPr>
              <a:t>for </a:t>
            </a:r>
            <a:r>
              <a:rPr lang="en-GB" dirty="0" smtClean="0">
                <a:latin typeface="+mj-lt"/>
              </a:rPr>
              <a:t>two types of patients: </a:t>
            </a:r>
          </a:p>
          <a:p>
            <a:pPr marL="742950" lvl="1" indent="-285750">
              <a:buFont typeface="Arial" panose="020B0604020202020204" pitchFamily="34" charset="0"/>
              <a:buChar char="•"/>
            </a:pPr>
            <a:r>
              <a:rPr lang="en-GB" dirty="0" smtClean="0">
                <a:latin typeface="+mj-lt"/>
              </a:rPr>
              <a:t>those </a:t>
            </a:r>
            <a:r>
              <a:rPr lang="en-GB" dirty="0">
                <a:latin typeface="+mj-lt"/>
              </a:rPr>
              <a:t>with an </a:t>
            </a:r>
            <a:r>
              <a:rPr lang="en-GB" b="1" dirty="0">
                <a:solidFill>
                  <a:srgbClr val="7030A0"/>
                </a:solidFill>
                <a:latin typeface="+mj-lt"/>
              </a:rPr>
              <a:t>acute</a:t>
            </a:r>
            <a:r>
              <a:rPr lang="en-GB" dirty="0">
                <a:latin typeface="+mj-lt"/>
              </a:rPr>
              <a:t> disturbance in kidney function</a:t>
            </a:r>
            <a:r>
              <a:rPr lang="en-GB" dirty="0" smtClean="0">
                <a:latin typeface="+mj-lt"/>
              </a:rPr>
              <a:t>. These patients are often inside the hospital. </a:t>
            </a:r>
            <a:r>
              <a:rPr lang="en-GB" dirty="0">
                <a:latin typeface="+mj-lt"/>
              </a:rPr>
              <a:t>In this case, the treatment may be delivered </a:t>
            </a:r>
            <a:r>
              <a:rPr lang="en-GB" dirty="0" smtClean="0">
                <a:latin typeface="+mj-lt"/>
              </a:rPr>
              <a:t>continuously, </a:t>
            </a:r>
            <a:r>
              <a:rPr lang="en-GB" dirty="0">
                <a:latin typeface="+mj-lt"/>
              </a:rPr>
              <a:t>while the patient is in </a:t>
            </a:r>
            <a:r>
              <a:rPr lang="en-GB" dirty="0" smtClean="0">
                <a:latin typeface="+mj-lt"/>
              </a:rPr>
              <a:t>bed. </a:t>
            </a:r>
          </a:p>
          <a:p>
            <a:pPr marL="742950" lvl="1" indent="-285750">
              <a:buFont typeface="Arial" panose="020B0604020202020204" pitchFamily="34" charset="0"/>
              <a:buChar char="•"/>
              <a:tabLst>
                <a:tab pos="804863" algn="l"/>
              </a:tabLst>
            </a:pPr>
            <a:r>
              <a:rPr lang="en-GB" dirty="0" smtClean="0">
                <a:latin typeface="+mj-lt"/>
              </a:rPr>
              <a:t>those with a </a:t>
            </a:r>
            <a:r>
              <a:rPr lang="en-GB" b="1" dirty="0" smtClean="0">
                <a:solidFill>
                  <a:srgbClr val="7030A0"/>
                </a:solidFill>
                <a:latin typeface="+mj-lt"/>
              </a:rPr>
              <a:t>chronic </a:t>
            </a:r>
            <a:r>
              <a:rPr lang="en-GB" dirty="0" smtClean="0">
                <a:latin typeface="+mj-lt"/>
              </a:rPr>
              <a:t>(long term) worsening kidney function who are living relatively normal lives</a:t>
            </a:r>
            <a:r>
              <a:rPr lang="en-GB" dirty="0">
                <a:latin typeface="+mj-lt"/>
              </a:rPr>
              <a:t>. In this case, the treatment is delivered </a:t>
            </a:r>
            <a:r>
              <a:rPr lang="en-GB" dirty="0" smtClean="0">
                <a:latin typeface="+mj-lt"/>
              </a:rPr>
              <a:t>in typically 3 </a:t>
            </a:r>
            <a:r>
              <a:rPr lang="en-GB" dirty="0">
                <a:latin typeface="+mj-lt"/>
              </a:rPr>
              <a:t>sessions </a:t>
            </a:r>
            <a:r>
              <a:rPr lang="en-GB" dirty="0" smtClean="0">
                <a:latin typeface="+mj-lt"/>
              </a:rPr>
              <a:t>of 4 hours per week. </a:t>
            </a:r>
          </a:p>
        </p:txBody>
      </p:sp>
      <p:pic>
        <p:nvPicPr>
          <p:cNvPr id="8" name="Afbeelding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50028" y="1616455"/>
            <a:ext cx="5962385" cy="3548884"/>
          </a:xfrm>
          <a:prstGeom prst="rect">
            <a:avLst/>
          </a:prstGeom>
        </p:spPr>
      </p:pic>
      <p:sp>
        <p:nvSpPr>
          <p:cNvPr id="9" name="Rechthoek 8"/>
          <p:cNvSpPr/>
          <p:nvPr/>
        </p:nvSpPr>
        <p:spPr>
          <a:xfrm>
            <a:off x="223617" y="5360608"/>
            <a:ext cx="11434983" cy="923330"/>
          </a:xfrm>
          <a:prstGeom prst="rect">
            <a:avLst/>
          </a:prstGeom>
        </p:spPr>
        <p:txBody>
          <a:bodyPr wrap="square">
            <a:spAutoFit/>
          </a:bodyPr>
          <a:lstStyle/>
          <a:p>
            <a:pPr marL="261938" lvl="1">
              <a:tabLst>
                <a:tab pos="719138" algn="l"/>
              </a:tabLst>
            </a:pPr>
            <a:r>
              <a:rPr lang="en-GB" dirty="0">
                <a:solidFill>
                  <a:srgbClr val="000000"/>
                </a:solidFill>
                <a:latin typeface="Calibri Light" panose="020F0302020204030204"/>
              </a:rPr>
              <a:t>Chronic kidney disease may develop over years, but is not usually reversible. </a:t>
            </a:r>
            <a:r>
              <a:rPr lang="en-GB" dirty="0" smtClean="0">
                <a:solidFill>
                  <a:srgbClr val="000000"/>
                </a:solidFill>
                <a:latin typeface="Calibri Light" panose="020F0302020204030204"/>
              </a:rPr>
              <a:t>Dialysis </a:t>
            </a:r>
            <a:r>
              <a:rPr lang="en-GB" dirty="0">
                <a:solidFill>
                  <a:srgbClr val="000000"/>
                </a:solidFill>
                <a:latin typeface="Calibri Light" panose="020F0302020204030204"/>
              </a:rPr>
              <a:t>is regarded as a "holding measure" for these patients, until a </a:t>
            </a:r>
            <a:r>
              <a:rPr lang="en-GB" b="1" dirty="0">
                <a:solidFill>
                  <a:srgbClr val="7030A0"/>
                </a:solidFill>
                <a:latin typeface="Calibri Light" panose="020F0302020204030204"/>
              </a:rPr>
              <a:t>kidney transplant</a:t>
            </a:r>
            <a:r>
              <a:rPr lang="en-GB" dirty="0">
                <a:solidFill>
                  <a:srgbClr val="000000"/>
                </a:solidFill>
                <a:latin typeface="Calibri Light" panose="020F0302020204030204"/>
              </a:rPr>
              <a:t> can be performed. Currently, over 2 million people worldwide receive haemodialysis, including some 50.000 patients in the UK. </a:t>
            </a:r>
            <a:r>
              <a:rPr lang="en-GB" dirty="0" smtClean="0">
                <a:solidFill>
                  <a:srgbClr val="000000"/>
                </a:solidFill>
                <a:latin typeface="Calibri Light" panose="020F0302020204030204"/>
              </a:rPr>
              <a:t>This </a:t>
            </a:r>
            <a:r>
              <a:rPr lang="en-GB" dirty="0">
                <a:solidFill>
                  <a:srgbClr val="000000"/>
                </a:solidFill>
                <a:latin typeface="Calibri Light" panose="020F0302020204030204"/>
              </a:rPr>
              <a:t>number of patients is increasing. </a:t>
            </a:r>
          </a:p>
        </p:txBody>
      </p:sp>
    </p:spTree>
    <p:extLst>
      <p:ext uri="{BB962C8B-B14F-4D97-AF65-F5344CB8AC3E}">
        <p14:creationId xmlns:p14="http://schemas.microsoft.com/office/powerpoint/2010/main" val="3423901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Safety Considerations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8"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a:solidFill>
                  <a:srgbClr val="2E74B5"/>
                </a:solidFill>
                <a:latin typeface="Calibri Light" panose="020F0302020204030204" pitchFamily="34" charset="0"/>
                <a:cs typeface="Times New Roman" panose="02020603050405020304" pitchFamily="18" charset="0"/>
              </a:rPr>
              <a:t>Haemodialysis machine </a:t>
            </a:r>
            <a:endParaRPr lang="en-GB" sz="2000" dirty="0"/>
          </a:p>
        </p:txBody>
      </p:sp>
      <p:sp>
        <p:nvSpPr>
          <p:cNvPr id="3" name="Rechthoek 2"/>
          <p:cNvSpPr/>
          <p:nvPr/>
        </p:nvSpPr>
        <p:spPr>
          <a:xfrm>
            <a:off x="1478373" y="1677692"/>
            <a:ext cx="8371495" cy="3031599"/>
          </a:xfrm>
          <a:prstGeom prst="rect">
            <a:avLst/>
          </a:prstGeom>
        </p:spPr>
        <p:txBody>
          <a:bodyPr wrap="square">
            <a:spAutoFit/>
          </a:bodyPr>
          <a:lstStyle/>
          <a:p>
            <a:pPr algn="ctr"/>
            <a:r>
              <a:rPr lang="en-GB" sz="2000" dirty="0" smtClean="0">
                <a:latin typeface="+mj-lt"/>
              </a:rPr>
              <a:t>Haemodialysis has significant risks if not extreme care is taken. </a:t>
            </a:r>
          </a:p>
          <a:p>
            <a:pPr algn="ctr"/>
            <a:endParaRPr lang="en-GB" sz="2000" dirty="0" smtClean="0">
              <a:latin typeface="+mj-lt"/>
            </a:endParaRPr>
          </a:p>
          <a:p>
            <a:pPr lvl="0" algn="ctr"/>
            <a:r>
              <a:rPr lang="en-GB" sz="2000" dirty="0" smtClean="0">
                <a:latin typeface="+mj-lt"/>
              </a:rPr>
              <a:t>The main cause of</a:t>
            </a:r>
            <a:r>
              <a:rPr lang="en-GB" sz="2000" dirty="0">
                <a:solidFill>
                  <a:srgbClr val="000000"/>
                </a:solidFill>
                <a:latin typeface="+mj-lt"/>
              </a:rPr>
              <a:t> morbidity and mortality</a:t>
            </a:r>
            <a:r>
              <a:rPr lang="en-GB" sz="2000" dirty="0">
                <a:latin typeface="+mj-lt"/>
              </a:rPr>
              <a:t> in chronic haemodialysis </a:t>
            </a:r>
            <a:r>
              <a:rPr lang="en-GB" sz="2000" dirty="0" smtClean="0">
                <a:latin typeface="+mj-lt"/>
              </a:rPr>
              <a:t>patients is </a:t>
            </a:r>
            <a:r>
              <a:rPr lang="en-GB" sz="2000" b="1" dirty="0" smtClean="0">
                <a:solidFill>
                  <a:srgbClr val="7030A0"/>
                </a:solidFill>
                <a:latin typeface="+mj-lt"/>
              </a:rPr>
              <a:t>infection. </a:t>
            </a:r>
            <a:r>
              <a:rPr lang="en-GB" sz="2000" dirty="0">
                <a:solidFill>
                  <a:srgbClr val="000000"/>
                </a:solidFill>
                <a:latin typeface="Calibri Light" panose="020F0302020204030204"/>
              </a:rPr>
              <a:t>Therefore </a:t>
            </a:r>
            <a:r>
              <a:rPr lang="en-GB" sz="2000" b="1" dirty="0">
                <a:solidFill>
                  <a:srgbClr val="7030A0"/>
                </a:solidFill>
                <a:latin typeface="Calibri Light" panose="020F0302020204030204"/>
              </a:rPr>
              <a:t>cleaning and sterilization </a:t>
            </a:r>
            <a:r>
              <a:rPr lang="en-GB" sz="2000" dirty="0">
                <a:solidFill>
                  <a:srgbClr val="000000"/>
                </a:solidFill>
                <a:latin typeface="Calibri Light" panose="020F0302020204030204"/>
              </a:rPr>
              <a:t>are very important as well as the </a:t>
            </a:r>
            <a:r>
              <a:rPr lang="en-GB" sz="2000" b="1" dirty="0">
                <a:solidFill>
                  <a:srgbClr val="7030A0"/>
                </a:solidFill>
                <a:latin typeface="Calibri Light" panose="020F0302020204030204"/>
              </a:rPr>
              <a:t>quality of the water</a:t>
            </a:r>
            <a:r>
              <a:rPr lang="en-GB" sz="2000" dirty="0">
                <a:solidFill>
                  <a:srgbClr val="000000"/>
                </a:solidFill>
                <a:latin typeface="Calibri Light" panose="020F0302020204030204"/>
              </a:rPr>
              <a:t>. </a:t>
            </a:r>
            <a:endParaRPr lang="en-GB" sz="2000" dirty="0" smtClean="0">
              <a:solidFill>
                <a:srgbClr val="000000"/>
              </a:solidFill>
              <a:latin typeface="Calibri Light" panose="020F0302020204030204"/>
            </a:endParaRPr>
          </a:p>
          <a:p>
            <a:pPr lvl="0" algn="ctr"/>
            <a:endParaRPr lang="en-GB" sz="1100" dirty="0" smtClean="0">
              <a:solidFill>
                <a:srgbClr val="000000"/>
              </a:solidFill>
              <a:latin typeface="Calibri Light" panose="020F0302020204030204"/>
            </a:endParaRPr>
          </a:p>
          <a:p>
            <a:pPr lvl="0" algn="ctr"/>
            <a:r>
              <a:rPr lang="en-GB" sz="2000" dirty="0" smtClean="0">
                <a:latin typeface="+mj-lt"/>
              </a:rPr>
              <a:t>Strict</a:t>
            </a:r>
            <a:r>
              <a:rPr lang="en-GB" sz="2000" dirty="0">
                <a:latin typeface="+mj-lt"/>
              </a:rPr>
              <a:t>, </a:t>
            </a:r>
            <a:r>
              <a:rPr lang="en-GB" sz="2000" dirty="0" smtClean="0">
                <a:latin typeface="+mj-lt"/>
              </a:rPr>
              <a:t>specific </a:t>
            </a:r>
            <a:r>
              <a:rPr lang="en-GB" sz="2000" b="1" dirty="0">
                <a:solidFill>
                  <a:srgbClr val="7030A0"/>
                </a:solidFill>
                <a:latin typeface="+mj-lt"/>
              </a:rPr>
              <a:t>policies and procedures </a:t>
            </a:r>
            <a:r>
              <a:rPr lang="en-GB" sz="2000" dirty="0">
                <a:latin typeface="+mj-lt"/>
              </a:rPr>
              <a:t>designed to reduce infection risks should be implemented. These policies should address issues such as sterilization and disinfection, housekeeping, laundry, maintenance, waste disposal, isolation precautions, and universal precautions</a:t>
            </a:r>
            <a:r>
              <a:rPr lang="en-GB" sz="2000" dirty="0" smtClean="0">
                <a:latin typeface="+mj-lt"/>
              </a:rPr>
              <a:t>.</a:t>
            </a:r>
            <a:endParaRPr lang="en-GB" sz="2000" dirty="0">
              <a:latin typeface="+mj-lt"/>
            </a:endParaRPr>
          </a:p>
        </p:txBody>
      </p:sp>
      <p:sp>
        <p:nvSpPr>
          <p:cNvPr id="4" name="Rechthoek 3"/>
          <p:cNvSpPr/>
          <p:nvPr/>
        </p:nvSpPr>
        <p:spPr>
          <a:xfrm>
            <a:off x="1039706" y="5350472"/>
            <a:ext cx="10100734" cy="707886"/>
          </a:xfrm>
          <a:prstGeom prst="rect">
            <a:avLst/>
          </a:prstGeom>
        </p:spPr>
        <p:txBody>
          <a:bodyPr wrap="square">
            <a:spAutoFit/>
          </a:bodyPr>
          <a:lstStyle/>
          <a:p>
            <a:pPr lvl="0" algn="ctr"/>
            <a:r>
              <a:rPr lang="en-GB" sz="2000" dirty="0">
                <a:solidFill>
                  <a:srgbClr val="000000"/>
                </a:solidFill>
                <a:latin typeface="Calibri Light" panose="020F0302020204030204"/>
              </a:rPr>
              <a:t>Also a </a:t>
            </a:r>
            <a:r>
              <a:rPr lang="en-GB" sz="2000" b="1" dirty="0">
                <a:solidFill>
                  <a:srgbClr val="7030A0"/>
                </a:solidFill>
                <a:latin typeface="Calibri Light" panose="020F0302020204030204"/>
              </a:rPr>
              <a:t>top condition </a:t>
            </a:r>
            <a:r>
              <a:rPr lang="en-GB" sz="2000" dirty="0">
                <a:solidFill>
                  <a:srgbClr val="000000"/>
                </a:solidFill>
                <a:latin typeface="Calibri Light" panose="020F0302020204030204"/>
              </a:rPr>
              <a:t>for the whole, complex, system is important (e.g., sensors, pumps, alarms, calibrations, etc.) since faulty components or settings can easily lead to patient problems. </a:t>
            </a:r>
          </a:p>
        </p:txBody>
      </p:sp>
    </p:spTree>
    <p:extLst>
      <p:ext uri="{BB962C8B-B14F-4D97-AF65-F5344CB8AC3E}">
        <p14:creationId xmlns:p14="http://schemas.microsoft.com/office/powerpoint/2010/main" val="29905269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Rechte verbindingslijn 10"/>
          <p:cNvCxnSpPr/>
          <p:nvPr/>
        </p:nvCxnSpPr>
        <p:spPr>
          <a:xfrm flipV="1">
            <a:off x="476249" y="1256812"/>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2" name="Titel 1"/>
          <p:cNvSpPr txBox="1">
            <a:spLocks/>
          </p:cNvSpPr>
          <p:nvPr/>
        </p:nvSpPr>
        <p:spPr>
          <a:xfrm>
            <a:off x="4975224" y="2034960"/>
            <a:ext cx="2241551" cy="1473201"/>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7000"/>
              </a:lnSpc>
            </a:pPr>
            <a:r>
              <a:rPr lang="en-US" sz="8800" b="1" dirty="0">
                <a:solidFill>
                  <a:srgbClr val="00597C"/>
                </a:solidFill>
                <a:latin typeface="Calibri Light" panose="020F0302020204030204" pitchFamily="34" charset="0"/>
                <a:ea typeface="Times New Roman" panose="02020603050405020304" pitchFamily="18" charset="0"/>
                <a:cs typeface="Times New Roman" panose="02020603050405020304" pitchFamily="18" charset="0"/>
              </a:rPr>
              <a:t>END</a:t>
            </a:r>
            <a:endParaRPr lang="en-GB" sz="8800" b="1" spc="-50" dirty="0">
              <a:solidFill>
                <a:srgbClr val="00597C"/>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2" name="TextBox 1"/>
          <p:cNvSpPr txBox="1"/>
          <p:nvPr/>
        </p:nvSpPr>
        <p:spPr>
          <a:xfrm>
            <a:off x="0" y="4267321"/>
            <a:ext cx="12192000" cy="646331"/>
          </a:xfrm>
          <a:prstGeom prst="rect">
            <a:avLst/>
          </a:prstGeom>
          <a:noFill/>
        </p:spPr>
        <p:txBody>
          <a:bodyPr wrap="square" rtlCol="0">
            <a:spAutoFit/>
          </a:bodyPr>
          <a:lstStyle/>
          <a:p>
            <a:pPr algn="ctr"/>
            <a:r>
              <a:rPr lang="en-US" dirty="0" smtClean="0"/>
              <a:t>The creation of this presentation was supported by a grant from THET: </a:t>
            </a:r>
          </a:p>
          <a:p>
            <a:pPr algn="ctr"/>
            <a:r>
              <a:rPr lang="en-US" dirty="0" smtClean="0"/>
              <a:t>see  </a:t>
            </a:r>
            <a:r>
              <a:rPr lang="en-US" dirty="0">
                <a:hlinkClick r:id="rId2"/>
              </a:rPr>
              <a:t>https://www.thet.org/</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8335" y="5024011"/>
            <a:ext cx="2555330" cy="1088369"/>
          </a:xfrm>
          <a:prstGeom prst="rect">
            <a:avLst/>
          </a:prstGeom>
        </p:spPr>
      </p:pic>
    </p:spTree>
    <p:extLst>
      <p:ext uri="{BB962C8B-B14F-4D97-AF65-F5344CB8AC3E}">
        <p14:creationId xmlns:p14="http://schemas.microsoft.com/office/powerpoint/2010/main" val="17929557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Haemodialysis systems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a:solidFill>
                  <a:srgbClr val="2E74B5"/>
                </a:solidFill>
                <a:latin typeface="Calibri Light" panose="020F0302020204030204" pitchFamily="34" charset="0"/>
                <a:cs typeface="Times New Roman" panose="02020603050405020304" pitchFamily="18" charset="0"/>
              </a:rPr>
              <a:t>Haemodialysis machine </a:t>
            </a:r>
            <a:endParaRPr lang="en-GB" sz="2000" dirty="0"/>
          </a:p>
        </p:txBody>
      </p: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cxnSp>
        <p:nvCxnSpPr>
          <p:cNvPr id="17" name="Rechte verbindingslijn 16"/>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9" name="Rechthoek 18"/>
          <p:cNvSpPr/>
          <p:nvPr/>
        </p:nvSpPr>
        <p:spPr>
          <a:xfrm>
            <a:off x="412130" y="1547704"/>
            <a:ext cx="7076018" cy="923330"/>
          </a:xfrm>
          <a:prstGeom prst="rect">
            <a:avLst/>
          </a:prstGeom>
        </p:spPr>
        <p:txBody>
          <a:bodyPr wrap="square">
            <a:spAutoFit/>
          </a:bodyPr>
          <a:lstStyle/>
          <a:p>
            <a:r>
              <a:rPr lang="en-GB" dirty="0">
                <a:latin typeface="+mj-lt"/>
              </a:rPr>
              <a:t>There are two basic classes of dialysis machines: </a:t>
            </a:r>
            <a:r>
              <a:rPr lang="en-GB" b="1" dirty="0">
                <a:solidFill>
                  <a:srgbClr val="7030A0"/>
                </a:solidFill>
                <a:latin typeface="+mj-lt"/>
              </a:rPr>
              <a:t>clinical units</a:t>
            </a:r>
            <a:r>
              <a:rPr lang="en-GB" dirty="0">
                <a:latin typeface="+mj-lt"/>
              </a:rPr>
              <a:t>, which are commonly cabinet-size machines operated by trained technicians; and </a:t>
            </a:r>
            <a:r>
              <a:rPr lang="en-GB" b="1" dirty="0">
                <a:solidFill>
                  <a:srgbClr val="7030A0"/>
                </a:solidFill>
                <a:latin typeface="+mj-lt"/>
              </a:rPr>
              <a:t>home-use dialysis machines</a:t>
            </a:r>
            <a:r>
              <a:rPr lang="en-GB" dirty="0">
                <a:latin typeface="+mj-lt"/>
              </a:rPr>
              <a:t>, which are smaller and sometimes portable.</a:t>
            </a:r>
          </a:p>
        </p:txBody>
      </p:sp>
      <p:sp>
        <p:nvSpPr>
          <p:cNvPr id="20" name="Rechthoek 19"/>
          <p:cNvSpPr/>
          <p:nvPr/>
        </p:nvSpPr>
        <p:spPr>
          <a:xfrm>
            <a:off x="412130" y="2846932"/>
            <a:ext cx="5382764" cy="2585323"/>
          </a:xfrm>
          <a:prstGeom prst="rect">
            <a:avLst/>
          </a:prstGeom>
        </p:spPr>
        <p:txBody>
          <a:bodyPr wrap="square">
            <a:spAutoFit/>
          </a:bodyPr>
          <a:lstStyle/>
          <a:p>
            <a:r>
              <a:rPr lang="en-GB" dirty="0" smtClean="0">
                <a:latin typeface="+mj-lt"/>
              </a:rPr>
              <a:t>With </a:t>
            </a:r>
            <a:r>
              <a:rPr lang="en-GB" dirty="0">
                <a:latin typeface="+mj-lt"/>
              </a:rPr>
              <a:t>home-use machines, patients have more flexibility in scheduling dialysis, and they can dialyze for longer periods and more frequently. </a:t>
            </a:r>
            <a:r>
              <a:rPr lang="en-GB" dirty="0" smtClean="0">
                <a:latin typeface="+mj-lt"/>
              </a:rPr>
              <a:t>These systems use a natural body membrane to do the dialysis. It is called ‘</a:t>
            </a:r>
            <a:r>
              <a:rPr lang="en-GB" b="1" dirty="0" smtClean="0">
                <a:solidFill>
                  <a:srgbClr val="7030A0"/>
                </a:solidFill>
                <a:latin typeface="+mj-lt"/>
              </a:rPr>
              <a:t>peritoneal dialysis</a:t>
            </a:r>
            <a:r>
              <a:rPr lang="en-GB" dirty="0" smtClean="0">
                <a:latin typeface="+mj-lt"/>
              </a:rPr>
              <a:t>’. It uses </a:t>
            </a:r>
            <a:r>
              <a:rPr lang="en-GB" dirty="0">
                <a:latin typeface="+mj-lt"/>
              </a:rPr>
              <a:t>a </a:t>
            </a:r>
            <a:r>
              <a:rPr lang="en-GB" dirty="0" smtClean="0">
                <a:latin typeface="+mj-lt"/>
              </a:rPr>
              <a:t>permanent tube </a:t>
            </a:r>
            <a:r>
              <a:rPr lang="en-GB" dirty="0">
                <a:latin typeface="+mj-lt"/>
              </a:rPr>
              <a:t>in the </a:t>
            </a:r>
            <a:r>
              <a:rPr lang="en-GB" dirty="0" smtClean="0">
                <a:latin typeface="+mj-lt"/>
              </a:rPr>
              <a:t>abdomen. Home-use </a:t>
            </a:r>
            <a:r>
              <a:rPr lang="en-GB" dirty="0">
                <a:latin typeface="+mj-lt"/>
              </a:rPr>
              <a:t>machines are growing in popularity because they offer greater convenience and better clinical </a:t>
            </a:r>
            <a:r>
              <a:rPr lang="en-GB" dirty="0" smtClean="0">
                <a:latin typeface="+mj-lt"/>
              </a:rPr>
              <a:t>outcomes; however, they are associated with a significant risk of infection. </a:t>
            </a:r>
            <a:endParaRPr lang="en-GB" dirty="0">
              <a:latin typeface="+mj-lt"/>
            </a:endParaRPr>
          </a:p>
        </p:txBody>
      </p:sp>
      <p:pic>
        <p:nvPicPr>
          <p:cNvPr id="18" name="Afbeelding 17"/>
          <p:cNvPicPr>
            <a:picLocks noChangeAspect="1"/>
          </p:cNvPicPr>
          <p:nvPr/>
        </p:nvPicPr>
        <p:blipFill rotWithShape="1">
          <a:blip r:embed="rId2" cstate="email">
            <a:extLst>
              <a:ext uri="{28A0092B-C50C-407E-A947-70E740481C1C}">
                <a14:useLocalDpi xmlns:a14="http://schemas.microsoft.com/office/drawing/2010/main"/>
              </a:ext>
            </a:extLst>
          </a:blip>
          <a:srcRect t="7083" b="5703"/>
          <a:stretch/>
        </p:blipFill>
        <p:spPr>
          <a:xfrm>
            <a:off x="7552267" y="370902"/>
            <a:ext cx="4169835" cy="5473244"/>
          </a:xfrm>
          <a:prstGeom prst="rect">
            <a:avLst/>
          </a:prstGeom>
        </p:spPr>
      </p:pic>
      <p:sp>
        <p:nvSpPr>
          <p:cNvPr id="22" name="Rechthoek 21"/>
          <p:cNvSpPr/>
          <p:nvPr/>
        </p:nvSpPr>
        <p:spPr>
          <a:xfrm>
            <a:off x="412130" y="5808153"/>
            <a:ext cx="5179564" cy="369332"/>
          </a:xfrm>
          <a:prstGeom prst="rect">
            <a:avLst/>
          </a:prstGeom>
          <a:solidFill>
            <a:schemeClr val="bg2"/>
          </a:solidFill>
          <a:ln>
            <a:solidFill>
              <a:srgbClr val="7030A0"/>
            </a:solidFill>
          </a:ln>
        </p:spPr>
        <p:txBody>
          <a:bodyPr wrap="square">
            <a:spAutoFit/>
          </a:bodyPr>
          <a:lstStyle/>
          <a:p>
            <a:r>
              <a:rPr lang="en-GB" dirty="0" smtClean="0">
                <a:latin typeface="+mj-lt"/>
              </a:rPr>
              <a:t>In this lecture we will limit ourselves to ‘clinical units’</a:t>
            </a:r>
            <a:endParaRPr lang="en-GB" dirty="0">
              <a:latin typeface="+mj-lt"/>
            </a:endParaRPr>
          </a:p>
        </p:txBody>
      </p:sp>
      <p:sp>
        <p:nvSpPr>
          <p:cNvPr id="21" name="Rechthoek 20"/>
          <p:cNvSpPr/>
          <p:nvPr/>
        </p:nvSpPr>
        <p:spPr>
          <a:xfrm>
            <a:off x="8471179" y="5820892"/>
            <a:ext cx="2626425" cy="369332"/>
          </a:xfrm>
          <a:prstGeom prst="rect">
            <a:avLst/>
          </a:prstGeom>
        </p:spPr>
        <p:txBody>
          <a:bodyPr wrap="none">
            <a:spAutoFit/>
          </a:bodyPr>
          <a:lstStyle/>
          <a:p>
            <a:r>
              <a:rPr lang="en-GB" b="1" i="1" dirty="0">
                <a:latin typeface="+mj-lt"/>
              </a:rPr>
              <a:t>home-use dialysis </a:t>
            </a:r>
            <a:r>
              <a:rPr lang="en-GB" b="1" i="1" dirty="0" smtClean="0">
                <a:latin typeface="+mj-lt"/>
              </a:rPr>
              <a:t>machine</a:t>
            </a:r>
            <a:endParaRPr lang="en-GB" b="1" i="1" dirty="0">
              <a:latin typeface="+mj-lt"/>
            </a:endParaRPr>
          </a:p>
        </p:txBody>
      </p:sp>
    </p:spTree>
    <p:extLst>
      <p:ext uri="{BB962C8B-B14F-4D97-AF65-F5344CB8AC3E}">
        <p14:creationId xmlns:p14="http://schemas.microsoft.com/office/powerpoint/2010/main" val="2803979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6542618"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Haemodialysis system</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a:solidFill>
                  <a:srgbClr val="2E74B5"/>
                </a:solidFill>
                <a:latin typeface="Calibri Light" panose="020F0302020204030204" pitchFamily="34" charset="0"/>
                <a:cs typeface="Times New Roman" panose="02020603050405020304" pitchFamily="18" charset="0"/>
              </a:rPr>
              <a:t>Haemodialysis machine </a:t>
            </a:r>
            <a:endParaRPr lang="en-GB" sz="2000" dirty="0"/>
          </a:p>
        </p:txBody>
      </p: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4" name="Rechthoek 3"/>
          <p:cNvSpPr/>
          <p:nvPr/>
        </p:nvSpPr>
        <p:spPr>
          <a:xfrm>
            <a:off x="412129" y="2377536"/>
            <a:ext cx="5562599" cy="1200329"/>
          </a:xfrm>
          <a:prstGeom prst="rect">
            <a:avLst/>
          </a:prstGeom>
        </p:spPr>
        <p:txBody>
          <a:bodyPr wrap="square">
            <a:spAutoFit/>
          </a:bodyPr>
          <a:lstStyle/>
          <a:p>
            <a:pPr lvl="0"/>
            <a:r>
              <a:rPr lang="en-GB" dirty="0" smtClean="0">
                <a:solidFill>
                  <a:srgbClr val="000000"/>
                </a:solidFill>
                <a:latin typeface="Calibri Light" panose="020F0302020204030204"/>
              </a:rPr>
              <a:t>This is achieved by conducting the blood flow along one </a:t>
            </a:r>
            <a:r>
              <a:rPr lang="en-GB" dirty="0">
                <a:solidFill>
                  <a:srgbClr val="000000"/>
                </a:solidFill>
                <a:latin typeface="Calibri Light" panose="020F0302020204030204"/>
              </a:rPr>
              <a:t>side of a semi-permeable membrane, </a:t>
            </a:r>
            <a:r>
              <a:rPr lang="en-GB" dirty="0" smtClean="0">
                <a:solidFill>
                  <a:srgbClr val="000000"/>
                </a:solidFill>
                <a:latin typeface="Calibri Light" panose="020F0302020204030204"/>
              </a:rPr>
              <a:t>while a </a:t>
            </a:r>
            <a:r>
              <a:rPr lang="en-GB" b="1" dirty="0">
                <a:solidFill>
                  <a:srgbClr val="7030A0"/>
                </a:solidFill>
                <a:latin typeface="Calibri Light" panose="020F0302020204030204"/>
              </a:rPr>
              <a:t>dialysate</a:t>
            </a:r>
            <a:r>
              <a:rPr lang="en-GB" dirty="0">
                <a:solidFill>
                  <a:srgbClr val="000000"/>
                </a:solidFill>
                <a:latin typeface="Calibri Light" panose="020F0302020204030204"/>
              </a:rPr>
              <a:t>, </a:t>
            </a:r>
            <a:r>
              <a:rPr lang="en-GB" dirty="0" smtClean="0">
                <a:solidFill>
                  <a:srgbClr val="000000"/>
                </a:solidFill>
                <a:latin typeface="Calibri Light" panose="020F0302020204030204"/>
              </a:rPr>
              <a:t>a </a:t>
            </a:r>
            <a:r>
              <a:rPr lang="en-GB" dirty="0">
                <a:solidFill>
                  <a:srgbClr val="000000"/>
                </a:solidFill>
                <a:latin typeface="Calibri Light" panose="020F0302020204030204"/>
              </a:rPr>
              <a:t>solution of </a:t>
            </a:r>
            <a:r>
              <a:rPr lang="en-GB" dirty="0" smtClean="0">
                <a:solidFill>
                  <a:srgbClr val="000000"/>
                </a:solidFill>
                <a:latin typeface="Calibri Light" panose="020F0302020204030204"/>
              </a:rPr>
              <a:t>purified </a:t>
            </a:r>
            <a:r>
              <a:rPr lang="en-GB" dirty="0">
                <a:solidFill>
                  <a:srgbClr val="000000"/>
                </a:solidFill>
                <a:latin typeface="Calibri Light" panose="020F0302020204030204"/>
              </a:rPr>
              <a:t>water with </a:t>
            </a:r>
            <a:r>
              <a:rPr lang="en-GB" dirty="0" smtClean="0">
                <a:solidFill>
                  <a:srgbClr val="000000"/>
                </a:solidFill>
                <a:latin typeface="Calibri Light" panose="020F0302020204030204"/>
              </a:rPr>
              <a:t>an electrolyte </a:t>
            </a:r>
            <a:r>
              <a:rPr lang="en-GB" dirty="0">
                <a:solidFill>
                  <a:srgbClr val="000000"/>
                </a:solidFill>
                <a:latin typeface="Calibri Light" panose="020F0302020204030204"/>
              </a:rPr>
              <a:t>composition similar to that of </a:t>
            </a:r>
            <a:r>
              <a:rPr lang="en-GB" dirty="0" smtClean="0">
                <a:solidFill>
                  <a:srgbClr val="000000"/>
                </a:solidFill>
                <a:latin typeface="Calibri Light" panose="020F0302020204030204"/>
              </a:rPr>
              <a:t>blood, </a:t>
            </a:r>
            <a:r>
              <a:rPr lang="en-GB" dirty="0">
                <a:solidFill>
                  <a:srgbClr val="000000"/>
                </a:solidFill>
                <a:latin typeface="Calibri Light" panose="020F0302020204030204"/>
              </a:rPr>
              <a:t>flows by the opposite side. </a:t>
            </a:r>
          </a:p>
        </p:txBody>
      </p:sp>
      <p:sp>
        <p:nvSpPr>
          <p:cNvPr id="9" name="Rechthoek 8"/>
          <p:cNvSpPr/>
          <p:nvPr/>
        </p:nvSpPr>
        <p:spPr>
          <a:xfrm>
            <a:off x="412129" y="1428003"/>
            <a:ext cx="5562599" cy="923330"/>
          </a:xfrm>
          <a:prstGeom prst="rect">
            <a:avLst/>
          </a:prstGeom>
        </p:spPr>
        <p:txBody>
          <a:bodyPr wrap="square">
            <a:spAutoFit/>
          </a:bodyPr>
          <a:lstStyle/>
          <a:p>
            <a:pPr lvl="0"/>
            <a:r>
              <a:rPr lang="en-GB" dirty="0" smtClean="0">
                <a:solidFill>
                  <a:srgbClr val="000000"/>
                </a:solidFill>
                <a:latin typeface="Calibri Light" panose="020F0302020204030204"/>
              </a:rPr>
              <a:t>In a haemodialysis system, the filter function of the kidneys is performed outside the body. Blood is taken from the patient, filtered, and returned to the patient.  </a:t>
            </a:r>
            <a:endParaRPr lang="en-GB" dirty="0">
              <a:solidFill>
                <a:srgbClr val="000000"/>
              </a:solidFill>
              <a:latin typeface="Calibri Light" panose="020F0302020204030204"/>
            </a:endParaRPr>
          </a:p>
        </p:txBody>
      </p:sp>
      <p:cxnSp>
        <p:nvCxnSpPr>
          <p:cNvPr id="17" name="Rechte verbindingslijn 16"/>
          <p:cNvCxnSpPr/>
          <p:nvPr/>
        </p:nvCxnSpPr>
        <p:spPr>
          <a:xfrm flipV="1">
            <a:off x="467704" y="1250925"/>
            <a:ext cx="10699829" cy="33912"/>
          </a:xfrm>
          <a:prstGeom prst="line">
            <a:avLst/>
          </a:prstGeom>
        </p:spPr>
        <p:style>
          <a:lnRef idx="1">
            <a:schemeClr val="accent1"/>
          </a:lnRef>
          <a:fillRef idx="0">
            <a:schemeClr val="accent1"/>
          </a:fillRef>
          <a:effectRef idx="0">
            <a:schemeClr val="accent1"/>
          </a:effectRef>
          <a:fontRef idx="minor">
            <a:schemeClr val="tx1"/>
          </a:fontRef>
        </p:style>
      </p:cxnSp>
      <p:pic>
        <p:nvPicPr>
          <p:cNvPr id="5" name="Afbeelding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73925" y="1386334"/>
            <a:ext cx="5627096" cy="4712616"/>
          </a:xfrm>
          <a:prstGeom prst="rect">
            <a:avLst/>
          </a:prstGeom>
        </p:spPr>
      </p:pic>
      <p:grpSp>
        <p:nvGrpSpPr>
          <p:cNvPr id="7" name="Groep 6"/>
          <p:cNvGrpSpPr/>
          <p:nvPr/>
        </p:nvGrpSpPr>
        <p:grpSpPr>
          <a:xfrm>
            <a:off x="476249" y="3784401"/>
            <a:ext cx="8587602" cy="1883178"/>
            <a:chOff x="476249" y="3784401"/>
            <a:chExt cx="8587602" cy="1883178"/>
          </a:xfrm>
        </p:grpSpPr>
        <p:sp>
          <p:nvSpPr>
            <p:cNvPr id="8" name="Rechthoek 7"/>
            <p:cNvSpPr/>
            <p:nvPr/>
          </p:nvSpPr>
          <p:spPr>
            <a:xfrm>
              <a:off x="476249" y="4190251"/>
              <a:ext cx="5342947" cy="1477328"/>
            </a:xfrm>
            <a:prstGeom prst="rect">
              <a:avLst/>
            </a:prstGeom>
          </p:spPr>
          <p:txBody>
            <a:bodyPr wrap="square">
              <a:spAutoFit/>
            </a:bodyPr>
            <a:lstStyle/>
            <a:p>
              <a:pPr lvl="0"/>
              <a:r>
                <a:rPr lang="en-GB" dirty="0" smtClean="0">
                  <a:solidFill>
                    <a:srgbClr val="000000"/>
                  </a:solidFill>
                  <a:latin typeface="Calibri Light" panose="020F0302020204030204"/>
                </a:rPr>
                <a:t>A </a:t>
              </a:r>
              <a:r>
                <a:rPr lang="en-GB" b="1" dirty="0">
                  <a:solidFill>
                    <a:srgbClr val="7030A0"/>
                  </a:solidFill>
                  <a:latin typeface="Calibri Light" panose="020F0302020204030204"/>
                </a:rPr>
                <a:t>semipermeable membrane </a:t>
              </a:r>
              <a:r>
                <a:rPr lang="en-GB" dirty="0">
                  <a:solidFill>
                    <a:srgbClr val="000000"/>
                  </a:solidFill>
                  <a:latin typeface="Calibri Light" panose="020F0302020204030204"/>
                </a:rPr>
                <a:t>is a thin layer of material that contains holes of various sizes, or pores. Smaller solutes and fluid pass through the membrane, but the membrane blocks the passage of larger </a:t>
              </a:r>
              <a:r>
                <a:rPr lang="en-GB" dirty="0" smtClean="0">
                  <a:solidFill>
                    <a:srgbClr val="000000"/>
                  </a:solidFill>
                  <a:latin typeface="Calibri Light" panose="020F0302020204030204"/>
                </a:rPr>
                <a:t>substances, such </a:t>
              </a:r>
              <a:r>
                <a:rPr lang="en-GB" dirty="0">
                  <a:solidFill>
                    <a:srgbClr val="000000"/>
                  </a:solidFill>
                  <a:latin typeface="Calibri Light" panose="020F0302020204030204"/>
                </a:rPr>
                <a:t>as red blood </a:t>
              </a:r>
              <a:r>
                <a:rPr lang="en-GB" dirty="0" smtClean="0">
                  <a:solidFill>
                    <a:srgbClr val="000000"/>
                  </a:solidFill>
                  <a:latin typeface="Calibri Light" panose="020F0302020204030204"/>
                </a:rPr>
                <a:t>cells and the </a:t>
              </a:r>
              <a:r>
                <a:rPr lang="en-GB" dirty="0">
                  <a:solidFill>
                    <a:srgbClr val="000000"/>
                  </a:solidFill>
                  <a:latin typeface="Calibri Light" panose="020F0302020204030204"/>
                </a:rPr>
                <a:t>large </a:t>
              </a:r>
              <a:r>
                <a:rPr lang="en-GB" dirty="0" smtClean="0">
                  <a:solidFill>
                    <a:srgbClr val="000000"/>
                  </a:solidFill>
                  <a:latin typeface="Calibri Light" panose="020F0302020204030204"/>
                </a:rPr>
                <a:t>proteins.  </a:t>
              </a:r>
              <a:endParaRPr lang="en-GB" dirty="0">
                <a:solidFill>
                  <a:srgbClr val="000000"/>
                </a:solidFill>
                <a:latin typeface="Calibri Light" panose="020F0302020204030204"/>
              </a:endParaRPr>
            </a:p>
          </p:txBody>
        </p:sp>
        <p:sp>
          <p:nvSpPr>
            <p:cNvPr id="3" name="Gebogen PIJL-OMHOOG 2"/>
            <p:cNvSpPr/>
            <p:nvPr/>
          </p:nvSpPr>
          <p:spPr>
            <a:xfrm rot="5400000" flipH="1">
              <a:off x="5438710" y="635573"/>
              <a:ext cx="476313" cy="6773969"/>
            </a:xfrm>
            <a:prstGeom prst="bentUpArrow">
              <a:avLst>
                <a:gd name="adj1" fmla="val 9544"/>
                <a:gd name="adj2" fmla="val 13916"/>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932972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6542618"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Diffusion and Ultra </a:t>
            </a:r>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F</a:t>
            </a: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iltration </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a:solidFill>
                  <a:srgbClr val="2E74B5"/>
                </a:solidFill>
                <a:latin typeface="Calibri Light" panose="020F0302020204030204" pitchFamily="34" charset="0"/>
                <a:cs typeface="Times New Roman" panose="02020603050405020304" pitchFamily="18" charset="0"/>
              </a:rPr>
              <a:t>Haemodialysis machine </a:t>
            </a:r>
            <a:endParaRPr lang="en-GB" sz="2000" dirty="0"/>
          </a:p>
        </p:txBody>
      </p: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4" name="Rechthoek 3"/>
          <p:cNvSpPr/>
          <p:nvPr/>
        </p:nvSpPr>
        <p:spPr>
          <a:xfrm>
            <a:off x="412130" y="1388870"/>
            <a:ext cx="3655563" cy="646331"/>
          </a:xfrm>
          <a:prstGeom prst="rect">
            <a:avLst/>
          </a:prstGeom>
        </p:spPr>
        <p:txBody>
          <a:bodyPr wrap="square">
            <a:spAutoFit/>
          </a:bodyPr>
          <a:lstStyle/>
          <a:p>
            <a:pPr lvl="0"/>
            <a:r>
              <a:rPr lang="en-GB" dirty="0" smtClean="0">
                <a:solidFill>
                  <a:srgbClr val="000000"/>
                </a:solidFill>
                <a:latin typeface="Calibri Light" panose="020F0302020204030204"/>
              </a:rPr>
              <a:t>The following two filter processes take place in the dialyzer: </a:t>
            </a:r>
          </a:p>
        </p:txBody>
      </p:sp>
      <p:pic>
        <p:nvPicPr>
          <p:cNvPr id="1026" name="Picture 2" descr="http://www.kidney.org.uk/imagelibrary/BASIC.GIF"/>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t="18109" r="49503"/>
          <a:stretch/>
        </p:blipFill>
        <p:spPr bwMode="auto">
          <a:xfrm>
            <a:off x="5598582" y="1564230"/>
            <a:ext cx="3434325" cy="2415271"/>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Rechte verbindingslijn 16"/>
          <p:cNvCxnSpPr/>
          <p:nvPr/>
        </p:nvCxnSpPr>
        <p:spPr>
          <a:xfrm>
            <a:off x="467704" y="1284837"/>
            <a:ext cx="10987696" cy="21977"/>
          </a:xfrm>
          <a:prstGeom prst="line">
            <a:avLst/>
          </a:prstGeom>
        </p:spPr>
        <p:style>
          <a:lnRef idx="1">
            <a:schemeClr val="accent1"/>
          </a:lnRef>
          <a:fillRef idx="0">
            <a:schemeClr val="accent1"/>
          </a:fillRef>
          <a:effectRef idx="0">
            <a:schemeClr val="accent1"/>
          </a:effectRef>
          <a:fontRef idx="minor">
            <a:schemeClr val="tx1"/>
          </a:fontRef>
        </p:style>
      </p:cxnSp>
      <p:pic>
        <p:nvPicPr>
          <p:cNvPr id="16" name="Afbeelding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266468" y="1572313"/>
            <a:ext cx="2483507" cy="2399104"/>
          </a:xfrm>
          <a:prstGeom prst="rect">
            <a:avLst/>
          </a:prstGeom>
        </p:spPr>
      </p:pic>
      <p:grpSp>
        <p:nvGrpSpPr>
          <p:cNvPr id="3" name="Groep 2"/>
          <p:cNvGrpSpPr/>
          <p:nvPr/>
        </p:nvGrpSpPr>
        <p:grpSpPr>
          <a:xfrm>
            <a:off x="476249" y="3887478"/>
            <a:ext cx="10649269" cy="2338637"/>
            <a:chOff x="476249" y="3887478"/>
            <a:chExt cx="10649269" cy="2338637"/>
          </a:xfrm>
        </p:grpSpPr>
        <p:sp>
          <p:nvSpPr>
            <p:cNvPr id="5" name="Rechthoek 4"/>
            <p:cNvSpPr/>
            <p:nvPr/>
          </p:nvSpPr>
          <p:spPr>
            <a:xfrm>
              <a:off x="2912215" y="5028835"/>
              <a:ext cx="8213303" cy="646331"/>
            </a:xfrm>
            <a:prstGeom prst="rect">
              <a:avLst/>
            </a:prstGeom>
          </p:spPr>
          <p:txBody>
            <a:bodyPr wrap="square">
              <a:spAutoFit/>
            </a:bodyPr>
            <a:lstStyle/>
            <a:p>
              <a:pPr marL="449263" lvl="1" indent="-271463">
                <a:buFont typeface="Arial" panose="020B0604020202020204" pitchFamily="34" charset="0"/>
                <a:buChar char="•"/>
              </a:pPr>
              <a:r>
                <a:rPr lang="en-GB" b="1" dirty="0">
                  <a:solidFill>
                    <a:srgbClr val="7030A0"/>
                  </a:solidFill>
                  <a:latin typeface="Calibri Light" panose="020F0302020204030204"/>
                </a:rPr>
                <a:t>ultra-filtration</a:t>
              </a:r>
              <a:r>
                <a:rPr lang="en-GB" dirty="0">
                  <a:solidFill>
                    <a:srgbClr val="000000"/>
                  </a:solidFill>
                  <a:latin typeface="Calibri Light" panose="020F0302020204030204"/>
                </a:rPr>
                <a:t> (= micro-filtration) of fluid across a semi-permeable membrane: </a:t>
              </a:r>
              <a:r>
                <a:rPr lang="en-GB" b="1" dirty="0">
                  <a:solidFill>
                    <a:srgbClr val="7030A0"/>
                  </a:solidFill>
                  <a:latin typeface="Calibri Light" panose="020F0302020204030204"/>
                </a:rPr>
                <a:t>filtration under </a:t>
              </a:r>
              <a:r>
                <a:rPr lang="en-GB" b="1" dirty="0" smtClean="0">
                  <a:solidFill>
                    <a:srgbClr val="7030A0"/>
                  </a:solidFill>
                  <a:latin typeface="Calibri Light" panose="020F0302020204030204"/>
                </a:rPr>
                <a:t>pressure </a:t>
              </a:r>
              <a:r>
                <a:rPr lang="en-GB" dirty="0">
                  <a:solidFill>
                    <a:srgbClr val="000000"/>
                  </a:solidFill>
                  <a:latin typeface="Calibri Light" panose="020F0302020204030204"/>
                </a:rPr>
                <a:t>(‘actively’), based on the size of the particles. </a:t>
              </a:r>
            </a:p>
          </p:txBody>
        </p:sp>
        <p:pic>
          <p:nvPicPr>
            <p:cNvPr id="7" name="Afbeelding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76249" y="3887478"/>
              <a:ext cx="2302933" cy="2338637"/>
            </a:xfrm>
            <a:prstGeom prst="rect">
              <a:avLst/>
            </a:prstGeom>
          </p:spPr>
        </p:pic>
      </p:grpSp>
      <p:sp>
        <p:nvSpPr>
          <p:cNvPr id="10" name="Rechthoek 9"/>
          <p:cNvSpPr/>
          <p:nvPr/>
        </p:nvSpPr>
        <p:spPr>
          <a:xfrm rot="21600000">
            <a:off x="310530" y="2099480"/>
            <a:ext cx="5374218" cy="1477328"/>
          </a:xfrm>
          <a:prstGeom prst="rect">
            <a:avLst/>
          </a:prstGeom>
        </p:spPr>
        <p:txBody>
          <a:bodyPr wrap="square">
            <a:spAutoFit/>
          </a:bodyPr>
          <a:lstStyle/>
          <a:p>
            <a:pPr marL="449263" lvl="1" indent="-271463">
              <a:buFont typeface="Arial" panose="020B0604020202020204" pitchFamily="34" charset="0"/>
              <a:buChar char="•"/>
            </a:pPr>
            <a:r>
              <a:rPr lang="en-GB" b="1" dirty="0">
                <a:solidFill>
                  <a:srgbClr val="7030A0"/>
                </a:solidFill>
                <a:latin typeface="Calibri Light" panose="020F0302020204030204"/>
              </a:rPr>
              <a:t>diffusion of solutes:</a:t>
            </a:r>
            <a:r>
              <a:rPr lang="en-GB" dirty="0">
                <a:solidFill>
                  <a:srgbClr val="000000"/>
                </a:solidFill>
                <a:latin typeface="Calibri Light" panose="020F0302020204030204"/>
              </a:rPr>
              <a:t> substances in water automatically </a:t>
            </a:r>
            <a:r>
              <a:rPr lang="en-GB" dirty="0" smtClean="0">
                <a:solidFill>
                  <a:srgbClr val="000000"/>
                </a:solidFill>
                <a:latin typeface="Calibri Light" panose="020F0302020204030204"/>
              </a:rPr>
              <a:t>(‘passively’) move </a:t>
            </a:r>
            <a:r>
              <a:rPr lang="en-GB" dirty="0">
                <a:solidFill>
                  <a:srgbClr val="000000"/>
                </a:solidFill>
                <a:latin typeface="Calibri Light" panose="020F0302020204030204"/>
              </a:rPr>
              <a:t>from an area of high concentration to an area of low concentration</a:t>
            </a:r>
            <a:r>
              <a:rPr lang="en-GB" dirty="0" smtClean="0">
                <a:solidFill>
                  <a:srgbClr val="000000"/>
                </a:solidFill>
                <a:latin typeface="Calibri Light" panose="020F0302020204030204"/>
              </a:rPr>
              <a:t>. Solute flow is logically impacted by the size of the membrane pores and the particle size. </a:t>
            </a:r>
            <a:endParaRPr lang="en-GB" dirty="0">
              <a:solidFill>
                <a:srgbClr val="000000"/>
              </a:solidFill>
              <a:latin typeface="Calibri Light" panose="020F0302020204030204"/>
            </a:endParaRPr>
          </a:p>
        </p:txBody>
      </p:sp>
    </p:spTree>
    <p:extLst>
      <p:ext uri="{BB962C8B-B14F-4D97-AF65-F5344CB8AC3E}">
        <p14:creationId xmlns:p14="http://schemas.microsoft.com/office/powerpoint/2010/main" val="1994660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Dialyzer (= artificial kidney)</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a:solidFill>
                  <a:srgbClr val="2E74B5"/>
                </a:solidFill>
                <a:latin typeface="Calibri Light" panose="020F0302020204030204" pitchFamily="34" charset="0"/>
                <a:cs typeface="Times New Roman" panose="02020603050405020304" pitchFamily="18" charset="0"/>
              </a:rPr>
              <a:t>Haemodialysis machine </a:t>
            </a:r>
            <a:endParaRPr lang="en-GB" sz="2000" dirty="0"/>
          </a:p>
        </p:txBody>
      </p:sp>
      <p:cxnSp>
        <p:nvCxnSpPr>
          <p:cNvPr id="11" name="Rechte verbindingslijn 10"/>
          <p:cNvCxnSpPr/>
          <p:nvPr/>
        </p:nvCxnSpPr>
        <p:spPr>
          <a:xfrm flipV="1">
            <a:off x="467704" y="1267317"/>
            <a:ext cx="10886096" cy="1752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5" name="Rechthoek 4"/>
          <p:cNvSpPr/>
          <p:nvPr/>
        </p:nvSpPr>
        <p:spPr>
          <a:xfrm>
            <a:off x="412130" y="1497015"/>
            <a:ext cx="6217270" cy="1754326"/>
          </a:xfrm>
          <a:prstGeom prst="rect">
            <a:avLst/>
          </a:prstGeom>
        </p:spPr>
        <p:txBody>
          <a:bodyPr wrap="square">
            <a:spAutoFit/>
          </a:bodyPr>
          <a:lstStyle/>
          <a:p>
            <a:pPr lvl="0"/>
            <a:r>
              <a:rPr lang="en-GB" dirty="0" smtClean="0">
                <a:solidFill>
                  <a:srgbClr val="000000"/>
                </a:solidFill>
                <a:latin typeface="Calibri Light" panose="020F0302020204030204"/>
              </a:rPr>
              <a:t>The </a:t>
            </a:r>
            <a:r>
              <a:rPr lang="en-GB" dirty="0">
                <a:solidFill>
                  <a:srgbClr val="000000"/>
                </a:solidFill>
                <a:latin typeface="Calibri Light" panose="020F0302020204030204"/>
              </a:rPr>
              <a:t>dialyzer is composed of thousands of </a:t>
            </a:r>
            <a:r>
              <a:rPr lang="en-GB" b="1" dirty="0">
                <a:solidFill>
                  <a:srgbClr val="7030A0"/>
                </a:solidFill>
                <a:latin typeface="Calibri Light" panose="020F0302020204030204"/>
              </a:rPr>
              <a:t>tiny hollow synthetic </a:t>
            </a:r>
            <a:r>
              <a:rPr lang="en-GB" b="1" dirty="0" smtClean="0">
                <a:solidFill>
                  <a:srgbClr val="7030A0"/>
                </a:solidFill>
                <a:latin typeface="Calibri Light" panose="020F0302020204030204"/>
              </a:rPr>
              <a:t>fibres</a:t>
            </a:r>
            <a:r>
              <a:rPr lang="en-GB" dirty="0" smtClean="0">
                <a:solidFill>
                  <a:srgbClr val="000000"/>
                </a:solidFill>
                <a:latin typeface="Calibri Light" panose="020F0302020204030204"/>
              </a:rPr>
              <a:t>. </a:t>
            </a:r>
            <a:r>
              <a:rPr lang="en-GB" dirty="0">
                <a:solidFill>
                  <a:srgbClr val="000000"/>
                </a:solidFill>
                <a:latin typeface="Calibri Light" panose="020F0302020204030204"/>
              </a:rPr>
              <a:t>The fiber wall acts as the </a:t>
            </a:r>
            <a:r>
              <a:rPr lang="en-GB" dirty="0" smtClean="0">
                <a:solidFill>
                  <a:srgbClr val="000000"/>
                </a:solidFill>
                <a:latin typeface="Calibri Light" panose="020F0302020204030204"/>
              </a:rPr>
              <a:t>semi-permeable </a:t>
            </a:r>
            <a:r>
              <a:rPr lang="en-GB" dirty="0">
                <a:solidFill>
                  <a:srgbClr val="000000"/>
                </a:solidFill>
                <a:latin typeface="Calibri Light" panose="020F0302020204030204"/>
              </a:rPr>
              <a:t>membrane. Blood flows through the </a:t>
            </a:r>
            <a:r>
              <a:rPr lang="en-GB" dirty="0" smtClean="0">
                <a:solidFill>
                  <a:srgbClr val="000000"/>
                </a:solidFill>
                <a:latin typeface="Calibri Light" panose="020F0302020204030204"/>
              </a:rPr>
              <a:t>fibres, </a:t>
            </a:r>
            <a:r>
              <a:rPr lang="en-GB" dirty="0">
                <a:solidFill>
                  <a:srgbClr val="000000"/>
                </a:solidFill>
                <a:latin typeface="Calibri Light" panose="020F0302020204030204"/>
              </a:rPr>
              <a:t>dialysis solution flows around the outside of the </a:t>
            </a:r>
            <a:r>
              <a:rPr lang="en-GB" dirty="0" smtClean="0">
                <a:solidFill>
                  <a:srgbClr val="000000"/>
                </a:solidFill>
                <a:latin typeface="Calibri Light" panose="020F0302020204030204"/>
              </a:rPr>
              <a:t>fibres, </a:t>
            </a:r>
            <a:r>
              <a:rPr lang="en-GB" dirty="0">
                <a:solidFill>
                  <a:srgbClr val="000000"/>
                </a:solidFill>
                <a:latin typeface="Calibri Light" panose="020F0302020204030204"/>
              </a:rPr>
              <a:t>and water and wastes move between these two solutions</a:t>
            </a:r>
            <a:r>
              <a:rPr lang="en-GB" dirty="0" smtClean="0">
                <a:solidFill>
                  <a:srgbClr val="000000"/>
                </a:solidFill>
                <a:latin typeface="Calibri Light" panose="020F0302020204030204"/>
              </a:rPr>
              <a:t>. </a:t>
            </a:r>
            <a:r>
              <a:rPr lang="en-GB" dirty="0">
                <a:solidFill>
                  <a:srgbClr val="000000"/>
                </a:solidFill>
                <a:latin typeface="Calibri Light" panose="020F0302020204030204"/>
              </a:rPr>
              <a:t>The cleansed blood is then returned via the circuit back to the body. </a:t>
            </a:r>
            <a:endParaRPr lang="en-GB" dirty="0" smtClean="0">
              <a:solidFill>
                <a:srgbClr val="000000"/>
              </a:solidFill>
              <a:latin typeface="Calibri Light" panose="020F0302020204030204"/>
            </a:endParaRPr>
          </a:p>
        </p:txBody>
      </p:sp>
      <p:pic>
        <p:nvPicPr>
          <p:cNvPr id="8" name="Afbeelding 7"/>
          <p:cNvPicPr>
            <a:picLocks noChangeAspect="1"/>
          </p:cNvPicPr>
          <p:nvPr/>
        </p:nvPicPr>
        <p:blipFill>
          <a:blip r:embed="rId2"/>
          <a:stretch>
            <a:fillRect/>
          </a:stretch>
        </p:blipFill>
        <p:spPr>
          <a:xfrm>
            <a:off x="7870540" y="1363636"/>
            <a:ext cx="3296994" cy="4351364"/>
          </a:xfrm>
          <a:prstGeom prst="rect">
            <a:avLst/>
          </a:prstGeom>
        </p:spPr>
      </p:pic>
      <p:pic>
        <p:nvPicPr>
          <p:cNvPr id="12" name="Afbeelding 1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44907" y="3236947"/>
            <a:ext cx="5098226" cy="3082262"/>
          </a:xfrm>
          <a:prstGeom prst="rect">
            <a:avLst/>
          </a:prstGeom>
        </p:spPr>
      </p:pic>
    </p:spTree>
    <p:extLst>
      <p:ext uri="{BB962C8B-B14F-4D97-AF65-F5344CB8AC3E}">
        <p14:creationId xmlns:p14="http://schemas.microsoft.com/office/powerpoint/2010/main" val="17517198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Ultrafiltration</a:t>
            </a: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a:solidFill>
                  <a:srgbClr val="2E74B5"/>
                </a:solidFill>
                <a:latin typeface="Calibri Light" panose="020F0302020204030204" pitchFamily="34" charset="0"/>
                <a:cs typeface="Times New Roman" panose="02020603050405020304" pitchFamily="18" charset="0"/>
              </a:rPr>
              <a:t>Haemodialysis machine </a:t>
            </a:r>
            <a:endParaRPr lang="en-GB" sz="2000" dirty="0"/>
          </a:p>
        </p:txBody>
      </p:sp>
      <p:cxnSp>
        <p:nvCxnSpPr>
          <p:cNvPr id="11" name="Rechte verbindingslijn 10"/>
          <p:cNvCxnSpPr/>
          <p:nvPr/>
        </p:nvCxnSpPr>
        <p:spPr>
          <a:xfrm flipV="1">
            <a:off x="467704" y="1267317"/>
            <a:ext cx="10886096" cy="1752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3" name="Rechthoek 2"/>
          <p:cNvSpPr/>
          <p:nvPr/>
        </p:nvSpPr>
        <p:spPr>
          <a:xfrm>
            <a:off x="467705" y="1683024"/>
            <a:ext cx="5035628" cy="2215991"/>
          </a:xfrm>
          <a:prstGeom prst="rect">
            <a:avLst/>
          </a:prstGeom>
        </p:spPr>
        <p:txBody>
          <a:bodyPr wrap="square">
            <a:noAutofit/>
          </a:bodyPr>
          <a:lstStyle/>
          <a:p>
            <a:pPr lvl="0"/>
            <a:r>
              <a:rPr lang="en-GB" b="1" dirty="0">
                <a:solidFill>
                  <a:srgbClr val="7030A0"/>
                </a:solidFill>
                <a:latin typeface="Calibri Light" panose="020F0302020204030204"/>
              </a:rPr>
              <a:t>Ultrafiltration</a:t>
            </a:r>
            <a:r>
              <a:rPr lang="en-GB" dirty="0">
                <a:solidFill>
                  <a:srgbClr val="000000"/>
                </a:solidFill>
                <a:latin typeface="Calibri Light" panose="020F0302020204030204"/>
              </a:rPr>
              <a:t> occurs by increasing the hydrostatic pressure across the dialyzer membrane. This usually is done by applying a </a:t>
            </a:r>
            <a:r>
              <a:rPr lang="en-GB" b="1" dirty="0" smtClean="0">
                <a:solidFill>
                  <a:srgbClr val="7030A0"/>
                </a:solidFill>
                <a:latin typeface="Calibri Light" panose="020F0302020204030204"/>
              </a:rPr>
              <a:t>negative pressure </a:t>
            </a:r>
            <a:r>
              <a:rPr lang="en-GB" dirty="0">
                <a:solidFill>
                  <a:srgbClr val="000000"/>
                </a:solidFill>
                <a:latin typeface="Calibri Light" panose="020F0302020204030204"/>
              </a:rPr>
              <a:t>to the dialysate compartment of the dialyzer. </a:t>
            </a:r>
            <a:endParaRPr lang="en-GB" dirty="0" smtClean="0">
              <a:solidFill>
                <a:srgbClr val="000000"/>
              </a:solidFill>
              <a:latin typeface="Calibri Light" panose="020F0302020204030204"/>
            </a:endParaRPr>
          </a:p>
          <a:p>
            <a:pPr lvl="0"/>
            <a:endParaRPr lang="en-GB" sz="1100" dirty="0">
              <a:solidFill>
                <a:srgbClr val="000000"/>
              </a:solidFill>
              <a:latin typeface="Calibri Light" panose="020F0302020204030204"/>
            </a:endParaRPr>
          </a:p>
          <a:p>
            <a:pPr lvl="0"/>
            <a:r>
              <a:rPr lang="en-GB" dirty="0" smtClean="0">
                <a:solidFill>
                  <a:srgbClr val="000000"/>
                </a:solidFill>
                <a:latin typeface="Calibri Light" panose="020F0302020204030204"/>
              </a:rPr>
              <a:t>This </a:t>
            </a:r>
            <a:r>
              <a:rPr lang="en-GB" dirty="0">
                <a:solidFill>
                  <a:srgbClr val="000000"/>
                </a:solidFill>
                <a:latin typeface="Calibri Light" panose="020F0302020204030204"/>
              </a:rPr>
              <a:t>pressure gradient causes water and dissolved solutes to move from blood to dialysate, and allows the </a:t>
            </a:r>
            <a:r>
              <a:rPr lang="en-GB" b="1" dirty="0">
                <a:solidFill>
                  <a:srgbClr val="7030A0"/>
                </a:solidFill>
                <a:latin typeface="Calibri Light" panose="020F0302020204030204"/>
              </a:rPr>
              <a:t>removal of several litres of excess fluid </a:t>
            </a:r>
            <a:r>
              <a:rPr lang="en-GB" dirty="0">
                <a:solidFill>
                  <a:srgbClr val="000000"/>
                </a:solidFill>
                <a:latin typeface="Calibri Light" panose="020F0302020204030204"/>
              </a:rPr>
              <a:t>during a typical 4-hour treatment. </a:t>
            </a:r>
            <a:r>
              <a:rPr lang="en-GB" dirty="0" smtClean="0">
                <a:solidFill>
                  <a:srgbClr val="000000"/>
                </a:solidFill>
                <a:latin typeface="Calibri Light" panose="020F0302020204030204"/>
              </a:rPr>
              <a:t>This corresponds to the urine which is normally taken out of the body by the kidneys. </a:t>
            </a:r>
          </a:p>
        </p:txBody>
      </p:sp>
      <p:pic>
        <p:nvPicPr>
          <p:cNvPr id="4" name="Afbeelding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742265" y="4672824"/>
            <a:ext cx="2257425" cy="1480080"/>
          </a:xfrm>
          <a:prstGeom prst="rect">
            <a:avLst/>
          </a:prstGeom>
        </p:spPr>
      </p:pic>
      <p:pic>
        <p:nvPicPr>
          <p:cNvPr id="5" name="Afbeelding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90073" y="1719573"/>
            <a:ext cx="5709712" cy="4433331"/>
          </a:xfrm>
          <a:prstGeom prst="rect">
            <a:avLst/>
          </a:prstGeom>
        </p:spPr>
      </p:pic>
    </p:spTree>
    <p:extLst>
      <p:ext uri="{BB962C8B-B14F-4D97-AF65-F5344CB8AC3E}">
        <p14:creationId xmlns:p14="http://schemas.microsoft.com/office/powerpoint/2010/main" val="24981421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Dialysate</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a:solidFill>
                  <a:srgbClr val="2E74B5"/>
                </a:solidFill>
                <a:latin typeface="Calibri Light" panose="020F0302020204030204" pitchFamily="34" charset="0"/>
                <a:cs typeface="Times New Roman" panose="02020603050405020304" pitchFamily="18" charset="0"/>
              </a:rPr>
              <a:t>Haemodialysis machine </a:t>
            </a:r>
            <a:endParaRPr lang="en-GB" sz="2000" dirty="0"/>
          </a:p>
        </p:txBody>
      </p:sp>
      <p:cxnSp>
        <p:nvCxnSpPr>
          <p:cNvPr id="11" name="Rechte verbindingslijn 10"/>
          <p:cNvCxnSpPr/>
          <p:nvPr/>
        </p:nvCxnSpPr>
        <p:spPr>
          <a:xfrm flipV="1">
            <a:off x="467704" y="1227667"/>
            <a:ext cx="10852229" cy="5716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5" name="Rechthoek 4"/>
          <p:cNvSpPr/>
          <p:nvPr/>
        </p:nvSpPr>
        <p:spPr>
          <a:xfrm>
            <a:off x="412130" y="1348855"/>
            <a:ext cx="6386603" cy="1200329"/>
          </a:xfrm>
          <a:prstGeom prst="rect">
            <a:avLst/>
          </a:prstGeom>
        </p:spPr>
        <p:txBody>
          <a:bodyPr wrap="square">
            <a:spAutoFit/>
          </a:bodyPr>
          <a:lstStyle/>
          <a:p>
            <a:pPr lvl="0"/>
            <a:r>
              <a:rPr lang="en-GB" dirty="0" smtClean="0">
                <a:solidFill>
                  <a:srgbClr val="000000"/>
                </a:solidFill>
                <a:latin typeface="Calibri Light" panose="020F0302020204030204"/>
              </a:rPr>
              <a:t>In the </a:t>
            </a:r>
            <a:r>
              <a:rPr lang="en-GB" b="1" dirty="0" smtClean="0">
                <a:solidFill>
                  <a:srgbClr val="7030A0"/>
                </a:solidFill>
                <a:latin typeface="Calibri Light" panose="020F0302020204030204"/>
              </a:rPr>
              <a:t>dialyzer</a:t>
            </a:r>
            <a:r>
              <a:rPr lang="en-GB" dirty="0">
                <a:solidFill>
                  <a:srgbClr val="000000"/>
                </a:solidFill>
                <a:latin typeface="Calibri Light" panose="020F0302020204030204"/>
              </a:rPr>
              <a:t>, </a:t>
            </a:r>
            <a:r>
              <a:rPr lang="en-GB" dirty="0" smtClean="0">
                <a:solidFill>
                  <a:srgbClr val="000000"/>
                </a:solidFill>
                <a:latin typeface="Calibri Light" panose="020F0302020204030204"/>
              </a:rPr>
              <a:t>the </a:t>
            </a:r>
            <a:r>
              <a:rPr lang="en-GB" dirty="0">
                <a:solidFill>
                  <a:srgbClr val="000000"/>
                </a:solidFill>
                <a:latin typeface="Calibri Light" panose="020F0302020204030204"/>
              </a:rPr>
              <a:t>blood flows in one direction and the </a:t>
            </a:r>
            <a:r>
              <a:rPr lang="en-GB" b="1" dirty="0">
                <a:solidFill>
                  <a:srgbClr val="7030A0"/>
                </a:solidFill>
                <a:latin typeface="Calibri Light" panose="020F0302020204030204"/>
              </a:rPr>
              <a:t>dialysate</a:t>
            </a:r>
            <a:r>
              <a:rPr lang="en-GB" dirty="0">
                <a:solidFill>
                  <a:srgbClr val="000000"/>
                </a:solidFill>
                <a:latin typeface="Calibri Light" panose="020F0302020204030204"/>
              </a:rPr>
              <a:t> flows in the opposite. </a:t>
            </a:r>
            <a:r>
              <a:rPr lang="en-GB" dirty="0" smtClean="0">
                <a:solidFill>
                  <a:srgbClr val="000000"/>
                </a:solidFill>
                <a:latin typeface="Calibri Light" panose="020F0302020204030204"/>
              </a:rPr>
              <a:t>This </a:t>
            </a:r>
            <a:r>
              <a:rPr lang="en-GB" dirty="0">
                <a:solidFill>
                  <a:srgbClr val="000000"/>
                </a:solidFill>
                <a:latin typeface="Calibri Light" panose="020F0302020204030204"/>
              </a:rPr>
              <a:t>counter-current flow of the blood and dialysate maximizes the concentration gradient of solutes between the blood and dialysate, which </a:t>
            </a:r>
            <a:r>
              <a:rPr lang="en-GB" dirty="0" smtClean="0">
                <a:solidFill>
                  <a:srgbClr val="000000"/>
                </a:solidFill>
                <a:latin typeface="Calibri Light" panose="020F0302020204030204"/>
              </a:rPr>
              <a:t>speeds up the process. </a:t>
            </a:r>
          </a:p>
        </p:txBody>
      </p:sp>
      <p:sp>
        <p:nvSpPr>
          <p:cNvPr id="3" name="Rechthoek 2"/>
          <p:cNvSpPr/>
          <p:nvPr/>
        </p:nvSpPr>
        <p:spPr>
          <a:xfrm>
            <a:off x="412130" y="2807260"/>
            <a:ext cx="6386604" cy="2031325"/>
          </a:xfrm>
          <a:prstGeom prst="rect">
            <a:avLst/>
          </a:prstGeom>
        </p:spPr>
        <p:txBody>
          <a:bodyPr wrap="square">
            <a:spAutoFit/>
          </a:bodyPr>
          <a:lstStyle/>
          <a:p>
            <a:pPr lvl="0"/>
            <a:r>
              <a:rPr lang="en-GB" dirty="0">
                <a:solidFill>
                  <a:srgbClr val="000000"/>
                </a:solidFill>
                <a:latin typeface="Calibri Light" panose="020F0302020204030204"/>
              </a:rPr>
              <a:t>The concentrations of solutes (for example potassium, phosphorus, and urea) are undesirably high in the blood, but low or absent in the dialysis </a:t>
            </a:r>
            <a:r>
              <a:rPr lang="en-GB" dirty="0" smtClean="0">
                <a:solidFill>
                  <a:srgbClr val="000000"/>
                </a:solidFill>
                <a:latin typeface="Calibri Light" panose="020F0302020204030204"/>
              </a:rPr>
              <a:t>solution. </a:t>
            </a:r>
            <a:r>
              <a:rPr lang="en-GB" b="1" dirty="0" smtClean="0">
                <a:solidFill>
                  <a:srgbClr val="7030A0"/>
                </a:solidFill>
                <a:latin typeface="Calibri Light" panose="020F0302020204030204"/>
              </a:rPr>
              <a:t>Constant </a:t>
            </a:r>
            <a:r>
              <a:rPr lang="en-GB" b="1" dirty="0">
                <a:solidFill>
                  <a:srgbClr val="7030A0"/>
                </a:solidFill>
                <a:latin typeface="Calibri Light" panose="020F0302020204030204"/>
              </a:rPr>
              <a:t>replacement of the dialysate </a:t>
            </a:r>
            <a:r>
              <a:rPr lang="en-GB" dirty="0">
                <a:solidFill>
                  <a:srgbClr val="000000"/>
                </a:solidFill>
                <a:latin typeface="Calibri Light" panose="020F0302020204030204"/>
              </a:rPr>
              <a:t>ensures that the concentration of undesired solutes is kept low on this side of the membrane</a:t>
            </a:r>
            <a:r>
              <a:rPr lang="en-GB" dirty="0" smtClean="0">
                <a:solidFill>
                  <a:srgbClr val="000000"/>
                </a:solidFill>
                <a:latin typeface="Calibri Light" panose="020F0302020204030204"/>
              </a:rPr>
              <a:t>.</a:t>
            </a:r>
          </a:p>
          <a:p>
            <a:pPr lvl="0"/>
            <a:endParaRPr lang="en-GB" dirty="0" smtClean="0">
              <a:solidFill>
                <a:srgbClr val="000000"/>
              </a:solidFill>
              <a:latin typeface="Calibri Light" panose="020F0302020204030204"/>
            </a:endParaRPr>
          </a:p>
          <a:p>
            <a:pPr lvl="0"/>
            <a:r>
              <a:rPr lang="en-GB" dirty="0" smtClean="0">
                <a:solidFill>
                  <a:srgbClr val="000000"/>
                </a:solidFill>
                <a:latin typeface="Calibri Light" panose="020F0302020204030204"/>
              </a:rPr>
              <a:t>Used dialysate is usually discarded (single pass). </a:t>
            </a:r>
            <a:endParaRPr lang="en-GB" b="1" dirty="0">
              <a:solidFill>
                <a:srgbClr val="7030A0"/>
              </a:solidFill>
              <a:latin typeface="Calibri Light" panose="020F0302020204030204"/>
            </a:endParaRPr>
          </a:p>
        </p:txBody>
      </p:sp>
      <p:pic>
        <p:nvPicPr>
          <p:cNvPr id="4" name="Afbeelding 3"/>
          <p:cNvPicPr>
            <a:picLocks noChangeAspect="1"/>
          </p:cNvPicPr>
          <p:nvPr/>
        </p:nvPicPr>
        <p:blipFill rotWithShape="1">
          <a:blip r:embed="rId2"/>
          <a:srcRect r="9886"/>
          <a:stretch/>
        </p:blipFill>
        <p:spPr>
          <a:xfrm>
            <a:off x="8153399" y="1533544"/>
            <a:ext cx="2006601" cy="4554681"/>
          </a:xfrm>
          <a:prstGeom prst="rect">
            <a:avLst/>
          </a:prstGeom>
        </p:spPr>
      </p:pic>
    </p:spTree>
    <p:extLst>
      <p:ext uri="{BB962C8B-B14F-4D97-AF65-F5344CB8AC3E}">
        <p14:creationId xmlns:p14="http://schemas.microsoft.com/office/powerpoint/2010/main" val="42688306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12130" y="2091268"/>
            <a:ext cx="3867151" cy="1475414"/>
          </a:xfrm>
        </p:spPr>
        <p:txBody>
          <a:bodyPr>
            <a:normAutofit/>
          </a:bodyPr>
          <a:lstStyle/>
          <a:p>
            <a:pPr algn="ct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Haemodialysis System </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a:solidFill>
                  <a:srgbClr val="2E74B5"/>
                </a:solidFill>
                <a:latin typeface="Calibri Light" panose="020F0302020204030204" pitchFamily="34" charset="0"/>
                <a:cs typeface="Times New Roman" panose="02020603050405020304" pitchFamily="18" charset="0"/>
              </a:rPr>
              <a:t>Haemodialysis machine </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pic>
        <p:nvPicPr>
          <p:cNvPr id="8" name="Afbeelding 7"/>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443972" y="0"/>
            <a:ext cx="7747532" cy="6857999"/>
          </a:xfrm>
          <a:prstGeom prst="rect">
            <a:avLst/>
          </a:prstGeom>
        </p:spPr>
      </p:pic>
    </p:spTree>
    <p:extLst>
      <p:ext uri="{BB962C8B-B14F-4D97-AF65-F5344CB8AC3E}">
        <p14:creationId xmlns:p14="http://schemas.microsoft.com/office/powerpoint/2010/main" val="301447802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rugblik">
  <a:themeElements>
    <a:clrScheme name="Terugblik">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Terugbli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rugbli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2896</TotalTime>
  <Words>2165</Words>
  <Application>Microsoft Office PowerPoint</Application>
  <PresentationFormat>Widescreen</PresentationFormat>
  <Paragraphs>168</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Calibri Light</vt:lpstr>
      <vt:lpstr>Courier New</vt:lpstr>
      <vt:lpstr>Times New Roman</vt:lpstr>
      <vt:lpstr>Wingdings</vt:lpstr>
      <vt:lpstr>Terugblik</vt:lpstr>
      <vt:lpstr>Haemodialysis machine </vt:lpstr>
      <vt:lpstr>Haemodialysis patients </vt:lpstr>
      <vt:lpstr>Haemodialysis systems</vt:lpstr>
      <vt:lpstr>Haemodialysis system</vt:lpstr>
      <vt:lpstr>Diffusion and Ultra Filtration </vt:lpstr>
      <vt:lpstr>Dialyzer (= artificial kidney)</vt:lpstr>
      <vt:lpstr>Ultrafiltration</vt:lpstr>
      <vt:lpstr>Dialysate</vt:lpstr>
      <vt:lpstr>Haemodialysis System </vt:lpstr>
      <vt:lpstr>System Overview (simplified)</vt:lpstr>
      <vt:lpstr>System overview (some more details)</vt:lpstr>
      <vt:lpstr>System Overview</vt:lpstr>
      <vt:lpstr>Cleaning and Consumable Components</vt:lpstr>
      <vt:lpstr>Components: Pumps</vt:lpstr>
      <vt:lpstr>Components: Valves and Sensors</vt:lpstr>
      <vt:lpstr>Components: Microcontrollers and Alarms</vt:lpstr>
      <vt:lpstr>Components: Power Supply</vt:lpstr>
      <vt:lpstr>PowerPoint Presentation</vt:lpstr>
      <vt:lpstr>Trouble shooting</vt:lpstr>
      <vt:lpstr>Safety Considerations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Chris Mol</dc:creator>
  <cp:lastModifiedBy>Chris Mol</cp:lastModifiedBy>
  <cp:revision>273</cp:revision>
  <dcterms:created xsi:type="dcterms:W3CDTF">2014-11-03T16:21:19Z</dcterms:created>
  <dcterms:modified xsi:type="dcterms:W3CDTF">2020-03-18T14:15:09Z</dcterms:modified>
</cp:coreProperties>
</file>